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1"/>
  </p:notesMasterIdLst>
  <p:sldIdLst>
    <p:sldId id="256" r:id="rId2"/>
    <p:sldId id="326" r:id="rId3"/>
    <p:sldId id="321" r:id="rId4"/>
    <p:sldId id="322" r:id="rId5"/>
    <p:sldId id="306" r:id="rId6"/>
    <p:sldId id="263" r:id="rId7"/>
    <p:sldId id="280" r:id="rId8"/>
    <p:sldId id="276" r:id="rId9"/>
    <p:sldId id="275" r:id="rId10"/>
    <p:sldId id="319" r:id="rId11"/>
    <p:sldId id="318" r:id="rId12"/>
    <p:sldId id="274" r:id="rId13"/>
    <p:sldId id="287" r:id="rId14"/>
    <p:sldId id="273" r:id="rId15"/>
    <p:sldId id="290" r:id="rId16"/>
    <p:sldId id="291" r:id="rId17"/>
    <p:sldId id="317" r:id="rId18"/>
    <p:sldId id="296" r:id="rId19"/>
    <p:sldId id="271" r:id="rId20"/>
    <p:sldId id="294" r:id="rId21"/>
    <p:sldId id="286" r:id="rId22"/>
    <p:sldId id="285" r:id="rId23"/>
    <p:sldId id="272" r:id="rId24"/>
    <p:sldId id="323" r:id="rId25"/>
    <p:sldId id="283" r:id="rId26"/>
    <p:sldId id="284" r:id="rId27"/>
    <p:sldId id="281" r:id="rId28"/>
    <p:sldId id="282" r:id="rId29"/>
    <p:sldId id="324" r:id="rId30"/>
    <p:sldId id="297" r:id="rId31"/>
    <p:sldId id="265" r:id="rId32"/>
    <p:sldId id="298" r:id="rId33"/>
    <p:sldId id="299" r:id="rId34"/>
    <p:sldId id="307" r:id="rId35"/>
    <p:sldId id="308" r:id="rId36"/>
    <p:sldId id="302" r:id="rId37"/>
    <p:sldId id="312" r:id="rId38"/>
    <p:sldId id="311" r:id="rId39"/>
    <p:sldId id="309" r:id="rId40"/>
    <p:sldId id="300" r:id="rId41"/>
    <p:sldId id="301" r:id="rId42"/>
    <p:sldId id="315" r:id="rId43"/>
    <p:sldId id="314" r:id="rId44"/>
    <p:sldId id="316" r:id="rId45"/>
    <p:sldId id="279" r:id="rId46"/>
    <p:sldId id="313" r:id="rId47"/>
    <p:sldId id="320" r:id="rId48"/>
    <p:sldId id="268" r:id="rId49"/>
    <p:sldId id="266" r:id="rId5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y Gottlieb" initials="RG" lastIdx="1" clrIdx="0">
    <p:extLst>
      <p:ext uri="{19B8F6BF-5375-455C-9EA6-DF929625EA0E}">
        <p15:presenceInfo xmlns:p15="http://schemas.microsoft.com/office/powerpoint/2012/main" userId="d79cf59aa848010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279" autoAdjust="0"/>
    <p:restoredTop sz="94661" autoAdjust="0"/>
  </p:normalViewPr>
  <p:slideViewPr>
    <p:cSldViewPr snapToGrid="0" snapToObjects="1">
      <p:cViewPr>
        <p:scale>
          <a:sx n="104" d="100"/>
          <a:sy n="104" d="100"/>
        </p:scale>
        <p:origin x="600"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snapToObjects="1">
      <p:cViewPr varScale="1">
        <p:scale>
          <a:sx n="89" d="100"/>
          <a:sy n="89" d="100"/>
        </p:scale>
        <p:origin x="3016" y="1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C61796A-9D27-7141-87B7-95A73489A73B}" type="datetimeFigureOut">
              <a:rPr lang="en-US" smtClean="0"/>
              <a:t>2/15/2021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42CD8FC-A8D7-8843-8EDE-7CFAF858F3FC}" type="slidenum">
              <a:rPr lang="en-US" smtClean="0"/>
              <a:t>‹#›</a:t>
            </a:fld>
            <a:endParaRPr lang="en-US"/>
          </a:p>
        </p:txBody>
      </p:sp>
    </p:spTree>
    <p:extLst>
      <p:ext uri="{BB962C8B-B14F-4D97-AF65-F5344CB8AC3E}">
        <p14:creationId xmlns:p14="http://schemas.microsoft.com/office/powerpoint/2010/main" val="395509744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 wrote other</a:t>
            </a:r>
            <a:r>
              <a:rPr lang="en-US" baseline="0"/>
              <a:t> books: </a:t>
            </a:r>
          </a:p>
          <a:p>
            <a:r>
              <a:rPr lang="en-US" baseline="0"/>
              <a:t>The Fundamentals of Chrome-</a:t>
            </a:r>
            <a:r>
              <a:rPr lang="en-US" baseline="0" err="1"/>
              <a:t>Orthoptics</a:t>
            </a:r>
            <a:r>
              <a:rPr lang="en-US" baseline="0"/>
              <a:t>(1940) and</a:t>
            </a:r>
          </a:p>
          <a:p>
            <a:r>
              <a:rPr lang="en-US" baseline="0"/>
              <a:t>Procedures in Refraction and Functional Disorders of Vision (1940)</a:t>
            </a:r>
            <a:endParaRPr lang="en-US"/>
          </a:p>
        </p:txBody>
      </p:sp>
      <p:sp>
        <p:nvSpPr>
          <p:cNvPr id="4" name="Slide Number Placeholder 3"/>
          <p:cNvSpPr>
            <a:spLocks noGrp="1"/>
          </p:cNvSpPr>
          <p:nvPr>
            <p:ph type="sldNum" sz="quarter" idx="10"/>
          </p:nvPr>
        </p:nvSpPr>
        <p:spPr/>
        <p:txBody>
          <a:bodyPr/>
          <a:lstStyle/>
          <a:p>
            <a:fld id="{242CD8FC-A8D7-8843-8EDE-7CFAF858F3FC}" type="slidenum">
              <a:rPr lang="en-US" smtClean="0"/>
              <a:t>1</a:t>
            </a:fld>
            <a:endParaRPr lang="en-US"/>
          </a:p>
        </p:txBody>
      </p:sp>
    </p:spTree>
    <p:extLst>
      <p:ext uri="{BB962C8B-B14F-4D97-AF65-F5344CB8AC3E}">
        <p14:creationId xmlns:p14="http://schemas.microsoft.com/office/powerpoint/2010/main" val="222887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2CD8FC-A8D7-8843-8EDE-7CFAF858F3FC}" type="slidenum">
              <a:rPr lang="en-US" smtClean="0"/>
              <a:t>24</a:t>
            </a:fld>
            <a:endParaRPr lang="en-US"/>
          </a:p>
        </p:txBody>
      </p:sp>
    </p:spTree>
    <p:extLst>
      <p:ext uri="{BB962C8B-B14F-4D97-AF65-F5344CB8AC3E}">
        <p14:creationId xmlns:p14="http://schemas.microsoft.com/office/powerpoint/2010/main" val="34440413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a:solidFill>
                  <a:schemeClr val="tx1"/>
                </a:solidFill>
                <a:latin typeface="+mn-lt"/>
                <a:ea typeface="+mn-ea"/>
                <a:cs typeface="+mn-cs"/>
              </a:rPr>
              <a:t>(1) when the #5,</a:t>
            </a:r>
          </a:p>
          <a:p>
            <a:r>
              <a:rPr lang="en-US" sz="1200" b="0" i="0" u="none" strike="noStrike" kern="1200" baseline="0">
                <a:solidFill>
                  <a:schemeClr val="tx1"/>
                </a:solidFill>
                <a:latin typeface="+mn-lt"/>
                <a:ea typeface="+mn-ea"/>
                <a:cs typeface="+mn-cs"/>
              </a:rPr>
              <a:t>~ ;1#11, #13, and #17 findings are all low in</a:t>
            </a:r>
          </a:p>
          <a:p>
            <a:r>
              <a:rPr lang="en-US" sz="1200" b="0" i="1" u="none" strike="noStrike" kern="1200" baseline="0">
                <a:solidFill>
                  <a:schemeClr val="tx1"/>
                </a:solidFill>
                <a:latin typeface="+mn-lt"/>
                <a:ea typeface="+mn-ea"/>
                <a:cs typeface="+mn-cs"/>
              </a:rPr>
              <a:t>\ \v" </a:t>
            </a:r>
            <a:r>
              <a:rPr lang="en-US" sz="1200" b="0" i="0" u="none" strike="noStrike" kern="1200" baseline="0">
                <a:solidFill>
                  <a:schemeClr val="tx1"/>
                </a:solidFill>
                <a:latin typeface="+mn-lt"/>
                <a:ea typeface="+mn-ea"/>
                <a:cs typeface="+mn-cs"/>
              </a:rPr>
              <a:t>the same case; (2) when there is vertical ~_m-</a:t>
            </a:r>
            <a:endParaRPr lang="en-US"/>
          </a:p>
        </p:txBody>
      </p:sp>
      <p:sp>
        <p:nvSpPr>
          <p:cNvPr id="4" name="Slide Number Placeholder 3"/>
          <p:cNvSpPr>
            <a:spLocks noGrp="1"/>
          </p:cNvSpPr>
          <p:nvPr>
            <p:ph type="sldNum" sz="quarter" idx="10"/>
          </p:nvPr>
        </p:nvSpPr>
        <p:spPr/>
        <p:txBody>
          <a:bodyPr/>
          <a:lstStyle/>
          <a:p>
            <a:fld id="{242CD8FC-A8D7-8843-8EDE-7CFAF858F3FC}" type="slidenum">
              <a:rPr lang="en-US" smtClean="0"/>
              <a:t>26</a:t>
            </a:fld>
            <a:endParaRPr lang="en-US"/>
          </a:p>
        </p:txBody>
      </p:sp>
    </p:spTree>
    <p:extLst>
      <p:ext uri="{BB962C8B-B14F-4D97-AF65-F5344CB8AC3E}">
        <p14:creationId xmlns:p14="http://schemas.microsoft.com/office/powerpoint/2010/main" val="41848187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4163" lvl="1" indent="-279400">
              <a:buFont typeface="+mj-lt"/>
              <a:buAutoNum type="arabicPeriod"/>
            </a:pPr>
            <a:r>
              <a:rPr lang="en-US" sz="2000">
                <a:latin typeface="Helvetica"/>
                <a:cs typeface="Helvetica"/>
              </a:rPr>
              <a:t>Emotional symptoms are closely related to reproductive organs because signs of emotional upset (irritability, hypertension, rapid heart, hyperthyroid) usually accompany pelvic disorders.</a:t>
            </a:r>
          </a:p>
          <a:p>
            <a:pPr marL="284163" lvl="1" indent="-279400">
              <a:buFont typeface="+mj-lt"/>
              <a:buAutoNum type="arabicPeriod"/>
            </a:pPr>
            <a:r>
              <a:rPr lang="en-US" sz="2000">
                <a:latin typeface="Helvetica"/>
                <a:cs typeface="Helvetica"/>
              </a:rPr>
              <a:t>It’s easy to confuse which is the basic problem because emotional problems can also lead to loss of appetite, spastic constipation, and digestive disorders. You can tell the difference if the digestive problems are relieved by reducing the emotional upset.</a:t>
            </a:r>
          </a:p>
          <a:p>
            <a:pPr marL="284163" lvl="1" indent="-279400">
              <a:buFont typeface="+mj-lt"/>
              <a:buAutoNum type="arabicPeriod"/>
            </a:pPr>
            <a:r>
              <a:rPr lang="en-US" sz="2000">
                <a:latin typeface="Helvetica"/>
                <a:cs typeface="Helvetica"/>
              </a:rPr>
              <a:t>At older age, general physical disorders become more complex and the individual is less responsive to therapy.</a:t>
            </a:r>
          </a:p>
          <a:p>
            <a:pPr marL="284163" lvl="1" indent="-279400">
              <a:lnSpc>
                <a:spcPct val="90000"/>
              </a:lnSpc>
              <a:spcBef>
                <a:spcPts val="600"/>
              </a:spcBef>
              <a:buFont typeface="+mj-lt"/>
              <a:buAutoNum type="arabicPeriod"/>
            </a:pPr>
            <a:r>
              <a:rPr lang="en-US" sz="2000">
                <a:latin typeface="Helvetica"/>
                <a:cs typeface="Helvetica"/>
              </a:rPr>
              <a:t>If the low BO recovery findings do not immediately come up after a few sessions of </a:t>
            </a:r>
            <a:r>
              <a:rPr lang="el-GR" sz="2000">
                <a:latin typeface="Helvetica"/>
                <a:cs typeface="Helvetica"/>
              </a:rPr>
              <a:t>αω</a:t>
            </a:r>
            <a:r>
              <a:rPr lang="en-US" sz="2000">
                <a:latin typeface="Helvetica"/>
                <a:cs typeface="Helvetica"/>
              </a:rPr>
              <a:t> or a related frequency, the case is likely not amenable to chrome-</a:t>
            </a:r>
            <a:r>
              <a:rPr lang="en-US" sz="2000" err="1">
                <a:latin typeface="Helvetica"/>
                <a:cs typeface="Helvetica"/>
              </a:rPr>
              <a:t>orthoptic</a:t>
            </a:r>
            <a:r>
              <a:rPr lang="en-US" sz="2000">
                <a:latin typeface="Helvetica"/>
                <a:cs typeface="Helvetica"/>
              </a:rPr>
              <a:t> training alone. </a:t>
            </a:r>
          </a:p>
          <a:p>
            <a:pPr marL="284163" lvl="1" indent="-279400">
              <a:lnSpc>
                <a:spcPct val="90000"/>
              </a:lnSpc>
              <a:spcBef>
                <a:spcPts val="600"/>
              </a:spcBef>
              <a:buFont typeface="+mj-lt"/>
              <a:buAutoNum type="arabicPeriod"/>
            </a:pPr>
            <a:r>
              <a:rPr lang="en-US" sz="2000">
                <a:latin typeface="Helvetica"/>
                <a:cs typeface="Helvetica"/>
              </a:rPr>
              <a:t>If the syndrome is due to a focal infection (</a:t>
            </a:r>
            <a:r>
              <a:rPr lang="en-US" sz="2000" err="1">
                <a:latin typeface="Helvetica"/>
                <a:cs typeface="Helvetica"/>
              </a:rPr>
              <a:t>eg</a:t>
            </a:r>
            <a:r>
              <a:rPr lang="en-US" sz="2000">
                <a:latin typeface="Helvetica"/>
                <a:cs typeface="Helvetica"/>
              </a:rPr>
              <a:t>. dental), the patient may be temporarily relieved but the findings won’t usually improve.</a:t>
            </a:r>
            <a:endParaRPr lang="en-US"/>
          </a:p>
        </p:txBody>
      </p:sp>
      <p:sp>
        <p:nvSpPr>
          <p:cNvPr id="4" name="Slide Number Placeholder 3"/>
          <p:cNvSpPr>
            <a:spLocks noGrp="1"/>
          </p:cNvSpPr>
          <p:nvPr>
            <p:ph type="sldNum" sz="quarter" idx="10"/>
          </p:nvPr>
        </p:nvSpPr>
        <p:spPr/>
        <p:txBody>
          <a:bodyPr/>
          <a:lstStyle/>
          <a:p>
            <a:fld id="{242CD8FC-A8D7-8843-8EDE-7CFAF858F3FC}" type="slidenum">
              <a:rPr lang="en-US" smtClean="0"/>
              <a:t>37</a:t>
            </a:fld>
            <a:endParaRPr lang="en-US"/>
          </a:p>
        </p:txBody>
      </p:sp>
    </p:spTree>
    <p:extLst>
      <p:ext uri="{BB962C8B-B14F-4D97-AF65-F5344CB8AC3E}">
        <p14:creationId xmlns:p14="http://schemas.microsoft.com/office/powerpoint/2010/main" val="20608491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l-GR" sz="1200" spc="400"/>
              <a:t>αλδθμνω</a:t>
            </a:r>
            <a:endParaRPr lang="en-US" sz="1200" spc="400"/>
          </a:p>
          <a:p>
            <a:endParaRPr lang="en-US"/>
          </a:p>
        </p:txBody>
      </p:sp>
      <p:sp>
        <p:nvSpPr>
          <p:cNvPr id="4" name="Slide Number Placeholder 3"/>
          <p:cNvSpPr>
            <a:spLocks noGrp="1"/>
          </p:cNvSpPr>
          <p:nvPr>
            <p:ph type="sldNum" sz="quarter" idx="10"/>
          </p:nvPr>
        </p:nvSpPr>
        <p:spPr/>
        <p:txBody>
          <a:bodyPr/>
          <a:lstStyle/>
          <a:p>
            <a:fld id="{242CD8FC-A8D7-8843-8EDE-7CFAF858F3FC}" type="slidenum">
              <a:rPr lang="en-US" smtClean="0"/>
              <a:t>45</a:t>
            </a:fld>
            <a:endParaRPr lang="en-US"/>
          </a:p>
        </p:txBody>
      </p:sp>
    </p:spTree>
    <p:extLst>
      <p:ext uri="{BB962C8B-B14F-4D97-AF65-F5344CB8AC3E}">
        <p14:creationId xmlns:p14="http://schemas.microsoft.com/office/powerpoint/2010/main" val="2655591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42CD8FC-A8D7-8843-8EDE-7CFAF858F3FC}" type="slidenum">
              <a:rPr lang="en-US" smtClean="0"/>
              <a:t>3</a:t>
            </a:fld>
            <a:endParaRPr lang="en-US"/>
          </a:p>
        </p:txBody>
      </p:sp>
    </p:spTree>
    <p:extLst>
      <p:ext uri="{BB962C8B-B14F-4D97-AF65-F5344CB8AC3E}">
        <p14:creationId xmlns:p14="http://schemas.microsoft.com/office/powerpoint/2010/main" val="95158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42CD8FC-A8D7-8843-8EDE-7CFAF858F3FC}" type="slidenum">
              <a:rPr lang="en-US" smtClean="0"/>
              <a:t>4</a:t>
            </a:fld>
            <a:endParaRPr lang="en-US"/>
          </a:p>
        </p:txBody>
      </p:sp>
    </p:spTree>
    <p:extLst>
      <p:ext uri="{BB962C8B-B14F-4D97-AF65-F5344CB8AC3E}">
        <p14:creationId xmlns:p14="http://schemas.microsoft.com/office/powerpoint/2010/main" val="5685651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prstClr val="black"/>
                </a:solidFill>
              </a:rPr>
              <a:t>Supportive lenses or prisms should be prescribed only as a last resort but only the amount required for adequate vision. </a:t>
            </a:r>
          </a:p>
          <a:p>
            <a:r>
              <a:rPr lang="en-US" sz="1200" dirty="0">
                <a:solidFill>
                  <a:prstClr val="black"/>
                </a:solidFill>
              </a:rPr>
              <a:t>If lenses are prescribed, retake the plus and minus at near findings through this prescription and use therapeutic lenses and prisms with syntonics to balance the plus and minus at near with the lens prescription.</a:t>
            </a:r>
          </a:p>
          <a:p>
            <a:endParaRPr lang="en-US" dirty="0"/>
          </a:p>
        </p:txBody>
      </p:sp>
      <p:sp>
        <p:nvSpPr>
          <p:cNvPr id="4" name="Slide Number Placeholder 3"/>
          <p:cNvSpPr>
            <a:spLocks noGrp="1"/>
          </p:cNvSpPr>
          <p:nvPr>
            <p:ph type="sldNum" sz="quarter" idx="10"/>
          </p:nvPr>
        </p:nvSpPr>
        <p:spPr/>
        <p:txBody>
          <a:bodyPr/>
          <a:lstStyle/>
          <a:p>
            <a:fld id="{242CD8FC-A8D7-8843-8EDE-7CFAF858F3FC}" type="slidenum">
              <a:rPr lang="en-US" smtClean="0"/>
              <a:t>13</a:t>
            </a:fld>
            <a:endParaRPr lang="en-US"/>
          </a:p>
        </p:txBody>
      </p:sp>
    </p:spTree>
    <p:extLst>
      <p:ext uri="{BB962C8B-B14F-4D97-AF65-F5344CB8AC3E}">
        <p14:creationId xmlns:p14="http://schemas.microsoft.com/office/powerpoint/2010/main" val="2558884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42CD8FC-A8D7-8843-8EDE-7CFAF858F3FC}" type="slidenum">
              <a:rPr lang="en-US" smtClean="0"/>
              <a:t>16</a:t>
            </a:fld>
            <a:endParaRPr lang="en-US"/>
          </a:p>
        </p:txBody>
      </p:sp>
    </p:spTree>
    <p:extLst>
      <p:ext uri="{BB962C8B-B14F-4D97-AF65-F5344CB8AC3E}">
        <p14:creationId xmlns:p14="http://schemas.microsoft.com/office/powerpoint/2010/main" val="36645850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42CD8FC-A8D7-8843-8EDE-7CFAF858F3FC}" type="slidenum">
              <a:rPr lang="en-US" smtClean="0"/>
              <a:t>17</a:t>
            </a:fld>
            <a:endParaRPr lang="en-US"/>
          </a:p>
        </p:txBody>
      </p:sp>
    </p:spTree>
    <p:extLst>
      <p:ext uri="{BB962C8B-B14F-4D97-AF65-F5344CB8AC3E}">
        <p14:creationId xmlns:p14="http://schemas.microsoft.com/office/powerpoint/2010/main" val="42022915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Expecteds</a:t>
            </a:r>
            <a:r>
              <a:rPr lang="en-US" sz="1200" kern="1200">
                <a:solidFill>
                  <a:schemeClr val="tx1"/>
                </a:solidFill>
                <a:effectLst/>
                <a:latin typeface="+mn-lt"/>
                <a:ea typeface="+mn-ea"/>
                <a:cs typeface="+mn-cs"/>
              </a:rPr>
              <a:t> are for ages 15-30 years; blur-outs higher in young children and lower after age 30.</a:t>
            </a:r>
          </a:p>
          <a:p>
            <a:r>
              <a:rPr lang="en-US" sz="1200" kern="1200">
                <a:solidFill>
                  <a:schemeClr val="tx1"/>
                </a:solidFill>
                <a:effectLst/>
                <a:latin typeface="+mn-lt"/>
                <a:ea typeface="+mn-ea"/>
                <a:cs typeface="+mn-cs"/>
              </a:rPr>
              <a:t>* * Use 20/200 letter for all tests except for blur-out tests when smallest read letters are used.</a:t>
            </a:r>
          </a:p>
          <a:p>
            <a:r>
              <a:rPr lang="en-US" sz="1200" kern="1200">
                <a:solidFill>
                  <a:schemeClr val="tx1"/>
                </a:solidFill>
                <a:effectLst/>
                <a:latin typeface="+mn-lt"/>
                <a:ea typeface="+mn-ea"/>
                <a:cs typeface="+mn-cs"/>
              </a:rPr>
              <a:t>***This and the rest (not #14, of course) done with #7 in place until age 45 add +1.00 to #7; age 50 add +1.50; age 55 add +2.00; age 60 add +2.25, age 65 add + 2.50.</a:t>
            </a:r>
          </a:p>
          <a:p>
            <a:endParaRPr lang="en-US"/>
          </a:p>
        </p:txBody>
      </p:sp>
      <p:sp>
        <p:nvSpPr>
          <p:cNvPr id="4" name="Slide Number Placeholder 3"/>
          <p:cNvSpPr>
            <a:spLocks noGrp="1"/>
          </p:cNvSpPr>
          <p:nvPr>
            <p:ph type="sldNum" sz="quarter" idx="10"/>
          </p:nvPr>
        </p:nvSpPr>
        <p:spPr/>
        <p:txBody>
          <a:bodyPr/>
          <a:lstStyle/>
          <a:p>
            <a:fld id="{242CD8FC-A8D7-8843-8EDE-7CFAF858F3FC}" type="slidenum">
              <a:rPr lang="en-US" smtClean="0"/>
              <a:t>18</a:t>
            </a:fld>
            <a:endParaRPr lang="en-US"/>
          </a:p>
        </p:txBody>
      </p:sp>
    </p:spTree>
    <p:extLst>
      <p:ext uri="{BB962C8B-B14F-4D97-AF65-F5344CB8AC3E}">
        <p14:creationId xmlns:p14="http://schemas.microsoft.com/office/powerpoint/2010/main" val="30208216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42CD8FC-A8D7-8843-8EDE-7CFAF858F3FC}" type="slidenum">
              <a:rPr lang="en-US" smtClean="0"/>
              <a:t>21</a:t>
            </a:fld>
            <a:endParaRPr lang="en-US"/>
          </a:p>
        </p:txBody>
      </p:sp>
    </p:spTree>
    <p:extLst>
      <p:ext uri="{BB962C8B-B14F-4D97-AF65-F5344CB8AC3E}">
        <p14:creationId xmlns:p14="http://schemas.microsoft.com/office/powerpoint/2010/main" val="3445468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a:solidFill>
                  <a:schemeClr val="tx1"/>
                </a:solidFill>
                <a:latin typeface="+mn-lt"/>
                <a:ea typeface="+mn-ea"/>
                <a:cs typeface="+mn-cs"/>
              </a:rPr>
              <a:t>if #8 was 2 </a:t>
            </a:r>
            <a:r>
              <a:rPr lang="en-US" sz="1200" b="0" i="0" u="none" strike="noStrike" kern="1200" baseline="0" err="1">
                <a:solidFill>
                  <a:schemeClr val="tx1"/>
                </a:solidFill>
                <a:latin typeface="+mn-lt"/>
                <a:ea typeface="+mn-ea"/>
                <a:cs typeface="+mn-cs"/>
              </a:rPr>
              <a:t>Eso</a:t>
            </a:r>
            <a:r>
              <a:rPr lang="en-US" sz="1200" b="0" i="0" u="none" strike="noStrike" kern="1200" baseline="0">
                <a:solidFill>
                  <a:schemeClr val="tx1"/>
                </a:solidFill>
                <a:latin typeface="+mn-lt"/>
                <a:ea typeface="+mn-ea"/>
                <a:cs typeface="+mn-cs"/>
              </a:rPr>
              <a:t>. but #10 were 16/6 and #11 were 10/6, the #10 finding would be relatively lower than #11, which is contrary to what we would expect.</a:t>
            </a:r>
          </a:p>
        </p:txBody>
      </p:sp>
      <p:sp>
        <p:nvSpPr>
          <p:cNvPr id="4" name="Slide Number Placeholder 3"/>
          <p:cNvSpPr>
            <a:spLocks noGrp="1"/>
          </p:cNvSpPr>
          <p:nvPr>
            <p:ph type="sldNum" sz="quarter" idx="10"/>
          </p:nvPr>
        </p:nvSpPr>
        <p:spPr/>
        <p:txBody>
          <a:bodyPr/>
          <a:lstStyle/>
          <a:p>
            <a:fld id="{242CD8FC-A8D7-8843-8EDE-7CFAF858F3FC}" type="slidenum">
              <a:rPr lang="en-US" smtClean="0"/>
              <a:t>23</a:t>
            </a:fld>
            <a:endParaRPr lang="en-US"/>
          </a:p>
        </p:txBody>
      </p:sp>
    </p:spTree>
    <p:extLst>
      <p:ext uri="{BB962C8B-B14F-4D97-AF65-F5344CB8AC3E}">
        <p14:creationId xmlns:p14="http://schemas.microsoft.com/office/powerpoint/2010/main" val="4084729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E105AE5-EF4F-224A-9E7E-9DE956DAD293}" type="datetimeFigureOut">
              <a:rPr lang="en-US" smtClean="0"/>
              <a:t>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E34602-9C70-4A4A-AC2C-C421BC705A70}" type="slidenum">
              <a:rPr lang="en-US" smtClean="0"/>
              <a:t>‹#›</a:t>
            </a:fld>
            <a:endParaRPr lang="en-US"/>
          </a:p>
        </p:txBody>
      </p:sp>
    </p:spTree>
    <p:extLst>
      <p:ext uri="{BB962C8B-B14F-4D97-AF65-F5344CB8AC3E}">
        <p14:creationId xmlns:p14="http://schemas.microsoft.com/office/powerpoint/2010/main" val="25017907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105AE5-EF4F-224A-9E7E-9DE956DAD293}" type="datetimeFigureOut">
              <a:rPr lang="en-US" smtClean="0"/>
              <a:t>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E34602-9C70-4A4A-AC2C-C421BC705A70}" type="slidenum">
              <a:rPr lang="en-US" smtClean="0"/>
              <a:t>‹#›</a:t>
            </a:fld>
            <a:endParaRPr lang="en-US"/>
          </a:p>
        </p:txBody>
      </p:sp>
    </p:spTree>
    <p:extLst>
      <p:ext uri="{BB962C8B-B14F-4D97-AF65-F5344CB8AC3E}">
        <p14:creationId xmlns:p14="http://schemas.microsoft.com/office/powerpoint/2010/main" val="25362022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375"/>
            <a:ext cx="60198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105AE5-EF4F-224A-9E7E-9DE956DAD293}" type="datetimeFigureOut">
              <a:rPr lang="en-US" smtClean="0"/>
              <a:t>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E34602-9C70-4A4A-AC2C-C421BC705A70}" type="slidenum">
              <a:rPr lang="en-US" smtClean="0"/>
              <a:t>‹#›</a:t>
            </a:fld>
            <a:endParaRPr lang="en-US"/>
          </a:p>
        </p:txBody>
      </p:sp>
    </p:spTree>
    <p:extLst>
      <p:ext uri="{BB962C8B-B14F-4D97-AF65-F5344CB8AC3E}">
        <p14:creationId xmlns:p14="http://schemas.microsoft.com/office/powerpoint/2010/main" val="38913194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105AE5-EF4F-224A-9E7E-9DE956DAD293}" type="datetimeFigureOut">
              <a:rPr lang="en-US" smtClean="0"/>
              <a:t>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E34602-9C70-4A4A-AC2C-C421BC705A70}" type="slidenum">
              <a:rPr lang="en-US" smtClean="0"/>
              <a:t>‹#›</a:t>
            </a:fld>
            <a:endParaRPr lang="en-US"/>
          </a:p>
        </p:txBody>
      </p:sp>
    </p:spTree>
    <p:extLst>
      <p:ext uri="{BB962C8B-B14F-4D97-AF65-F5344CB8AC3E}">
        <p14:creationId xmlns:p14="http://schemas.microsoft.com/office/powerpoint/2010/main" val="34529279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105AE5-EF4F-224A-9E7E-9DE956DAD293}" type="datetimeFigureOut">
              <a:rPr lang="en-US" smtClean="0"/>
              <a:t>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E34602-9C70-4A4A-AC2C-C421BC705A70}" type="slidenum">
              <a:rPr lang="en-US" smtClean="0"/>
              <a:t>‹#›</a:t>
            </a:fld>
            <a:endParaRPr lang="en-US"/>
          </a:p>
        </p:txBody>
      </p:sp>
    </p:spTree>
    <p:extLst>
      <p:ext uri="{BB962C8B-B14F-4D97-AF65-F5344CB8AC3E}">
        <p14:creationId xmlns:p14="http://schemas.microsoft.com/office/powerpoint/2010/main" val="12424990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E105AE5-EF4F-224A-9E7E-9DE956DAD293}" type="datetimeFigureOut">
              <a:rPr lang="en-US" smtClean="0"/>
              <a:t>2/15/2021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E34602-9C70-4A4A-AC2C-C421BC705A70}" type="slidenum">
              <a:rPr lang="en-US" smtClean="0"/>
              <a:t>‹#›</a:t>
            </a:fld>
            <a:endParaRPr lang="en-US"/>
          </a:p>
        </p:txBody>
      </p:sp>
    </p:spTree>
    <p:extLst>
      <p:ext uri="{BB962C8B-B14F-4D97-AF65-F5344CB8AC3E}">
        <p14:creationId xmlns:p14="http://schemas.microsoft.com/office/powerpoint/2010/main" val="359001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E105AE5-EF4F-224A-9E7E-9DE956DAD293}" type="datetimeFigureOut">
              <a:rPr lang="en-US" smtClean="0"/>
              <a:t>2/15/2021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E34602-9C70-4A4A-AC2C-C421BC705A70}" type="slidenum">
              <a:rPr lang="en-US" smtClean="0"/>
              <a:t>‹#›</a:t>
            </a:fld>
            <a:endParaRPr lang="en-US"/>
          </a:p>
        </p:txBody>
      </p:sp>
    </p:spTree>
    <p:extLst>
      <p:ext uri="{BB962C8B-B14F-4D97-AF65-F5344CB8AC3E}">
        <p14:creationId xmlns:p14="http://schemas.microsoft.com/office/powerpoint/2010/main" val="1670994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E105AE5-EF4F-224A-9E7E-9DE956DAD293}" type="datetimeFigureOut">
              <a:rPr lang="en-US" smtClean="0"/>
              <a:t>2/15/2021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E34602-9C70-4A4A-AC2C-C421BC705A70}" type="slidenum">
              <a:rPr lang="en-US" smtClean="0"/>
              <a:t>‹#›</a:t>
            </a:fld>
            <a:endParaRPr lang="en-US"/>
          </a:p>
        </p:txBody>
      </p:sp>
    </p:spTree>
    <p:extLst>
      <p:ext uri="{BB962C8B-B14F-4D97-AF65-F5344CB8AC3E}">
        <p14:creationId xmlns:p14="http://schemas.microsoft.com/office/powerpoint/2010/main" val="3270314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105AE5-EF4F-224A-9E7E-9DE956DAD293}" type="datetimeFigureOut">
              <a:rPr lang="en-US" smtClean="0"/>
              <a:t>2/15/2021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E34602-9C70-4A4A-AC2C-C421BC705A70}" type="slidenum">
              <a:rPr lang="en-US" smtClean="0"/>
              <a:t>‹#›</a:t>
            </a:fld>
            <a:endParaRPr lang="en-US"/>
          </a:p>
        </p:txBody>
      </p:sp>
    </p:spTree>
    <p:extLst>
      <p:ext uri="{BB962C8B-B14F-4D97-AF65-F5344CB8AC3E}">
        <p14:creationId xmlns:p14="http://schemas.microsoft.com/office/powerpoint/2010/main" val="3097058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105AE5-EF4F-224A-9E7E-9DE956DAD293}" type="datetimeFigureOut">
              <a:rPr lang="en-US" smtClean="0"/>
              <a:t>2/15/2021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E34602-9C70-4A4A-AC2C-C421BC705A70}" type="slidenum">
              <a:rPr lang="en-US" smtClean="0"/>
              <a:t>‹#›</a:t>
            </a:fld>
            <a:endParaRPr lang="en-US"/>
          </a:p>
        </p:txBody>
      </p:sp>
    </p:spTree>
    <p:extLst>
      <p:ext uri="{BB962C8B-B14F-4D97-AF65-F5344CB8AC3E}">
        <p14:creationId xmlns:p14="http://schemas.microsoft.com/office/powerpoint/2010/main" val="25585661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105AE5-EF4F-224A-9E7E-9DE956DAD293}" type="datetimeFigureOut">
              <a:rPr lang="en-US" smtClean="0"/>
              <a:t>2/15/2021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E34602-9C70-4A4A-AC2C-C421BC705A70}" type="slidenum">
              <a:rPr lang="en-US" smtClean="0"/>
              <a:t>‹#›</a:t>
            </a:fld>
            <a:endParaRPr lang="en-US"/>
          </a:p>
        </p:txBody>
      </p:sp>
    </p:spTree>
    <p:extLst>
      <p:ext uri="{BB962C8B-B14F-4D97-AF65-F5344CB8AC3E}">
        <p14:creationId xmlns:p14="http://schemas.microsoft.com/office/powerpoint/2010/main" val="32553292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105AE5-EF4F-224A-9E7E-9DE956DAD293}" type="datetimeFigureOut">
              <a:rPr lang="en-US" smtClean="0"/>
              <a:t>2/15/2021</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E34602-9C70-4A4A-AC2C-C421BC705A70}" type="slidenum">
              <a:rPr lang="en-US" smtClean="0"/>
              <a:t>‹#›</a:t>
            </a:fld>
            <a:endParaRPr lang="en-US"/>
          </a:p>
        </p:txBody>
      </p:sp>
    </p:spTree>
    <p:extLst>
      <p:ext uri="{BB962C8B-B14F-4D97-AF65-F5344CB8AC3E}">
        <p14:creationId xmlns:p14="http://schemas.microsoft.com/office/powerpoint/2010/main" val="17922907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918688"/>
            <a:ext cx="9144000" cy="1470025"/>
          </a:xfrm>
        </p:spPr>
        <p:txBody>
          <a:bodyPr/>
          <a:lstStyle/>
          <a:p>
            <a:r>
              <a:rPr lang="en-US" b="1" dirty="0"/>
              <a:t>WILLIAM HENNING, N.D.,</a:t>
            </a:r>
            <a:r>
              <a:rPr lang="en-US" b="1" dirty="0" err="1"/>
              <a:t>Opt.D</a:t>
            </a:r>
            <a:r>
              <a:rPr lang="en-US" b="1" dirty="0"/>
              <a:t>.</a:t>
            </a:r>
          </a:p>
        </p:txBody>
      </p:sp>
      <p:sp>
        <p:nvSpPr>
          <p:cNvPr id="3" name="Subtitle 2"/>
          <p:cNvSpPr>
            <a:spLocks noGrp="1"/>
          </p:cNvSpPr>
          <p:nvPr>
            <p:ph type="subTitle" idx="1"/>
          </p:nvPr>
        </p:nvSpPr>
        <p:spPr>
          <a:xfrm>
            <a:off x="379555" y="2432012"/>
            <a:ext cx="8335620" cy="3372428"/>
          </a:xfrm>
        </p:spPr>
        <p:txBody>
          <a:bodyPr>
            <a:normAutofit lnSpcReduction="10000"/>
          </a:bodyPr>
          <a:lstStyle/>
          <a:p>
            <a:r>
              <a:rPr lang="en-US" sz="4400" b="1" u="sng" dirty="0">
                <a:solidFill>
                  <a:schemeClr val="tx1"/>
                </a:solidFill>
                <a:latin typeface="+mj-lt"/>
              </a:rPr>
              <a:t>THE</a:t>
            </a:r>
            <a:endParaRPr lang="en-US" sz="4400" u="sng" dirty="0">
              <a:solidFill>
                <a:schemeClr val="tx1"/>
              </a:solidFill>
              <a:latin typeface="+mj-lt"/>
            </a:endParaRPr>
          </a:p>
          <a:p>
            <a:r>
              <a:rPr lang="en-US" sz="4800" b="1" u="sng" dirty="0">
                <a:solidFill>
                  <a:schemeClr val="tx1"/>
                </a:solidFill>
                <a:latin typeface="+mj-lt"/>
              </a:rPr>
              <a:t>PRACTICE OF</a:t>
            </a:r>
            <a:endParaRPr lang="en-US" sz="4800" u="sng" dirty="0">
              <a:solidFill>
                <a:schemeClr val="tx1"/>
              </a:solidFill>
              <a:latin typeface="+mj-lt"/>
            </a:endParaRPr>
          </a:p>
          <a:p>
            <a:r>
              <a:rPr lang="en-US" sz="5400" b="1" u="sng" dirty="0">
                <a:solidFill>
                  <a:schemeClr val="tx1"/>
                </a:solidFill>
                <a:latin typeface="+mj-lt"/>
              </a:rPr>
              <a:t>MODERN OPTOMETRY</a:t>
            </a:r>
          </a:p>
          <a:p>
            <a:r>
              <a:rPr lang="en-US" sz="5400" b="1" dirty="0">
                <a:solidFill>
                  <a:schemeClr val="tx1"/>
                </a:solidFill>
                <a:latin typeface="+mj-lt"/>
              </a:rPr>
              <a:t>1939</a:t>
            </a:r>
            <a:endParaRPr lang="en-US" sz="5400" dirty="0">
              <a:solidFill>
                <a:schemeClr val="tx1"/>
              </a:solidFill>
              <a:latin typeface="+mj-lt"/>
            </a:endParaRPr>
          </a:p>
        </p:txBody>
      </p:sp>
    </p:spTree>
    <p:extLst>
      <p:ext uri="{BB962C8B-B14F-4D97-AF65-F5344CB8AC3E}">
        <p14:creationId xmlns:p14="http://schemas.microsoft.com/office/powerpoint/2010/main" val="34196196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6972"/>
            <a:ext cx="8229600" cy="1143000"/>
          </a:xfrm>
        </p:spPr>
        <p:txBody>
          <a:bodyPr>
            <a:normAutofit fontScale="90000"/>
          </a:bodyPr>
          <a:lstStyle/>
          <a:p>
            <a:r>
              <a:rPr lang="en-US" b="1" dirty="0"/>
              <a:t>(R) Reproductive Problems</a:t>
            </a:r>
            <a:br>
              <a:rPr lang="en-US" b="1" dirty="0"/>
            </a:br>
            <a:r>
              <a:rPr lang="en-US" b="1" dirty="0"/>
              <a:t>(N) Nutritional Problems</a:t>
            </a:r>
          </a:p>
        </p:txBody>
      </p:sp>
      <p:sp>
        <p:nvSpPr>
          <p:cNvPr id="3" name="Content Placeholder 2"/>
          <p:cNvSpPr>
            <a:spLocks noGrp="1"/>
          </p:cNvSpPr>
          <p:nvPr>
            <p:ph idx="1"/>
          </p:nvPr>
        </p:nvSpPr>
        <p:spPr>
          <a:xfrm>
            <a:off x="457200" y="2005305"/>
            <a:ext cx="8229600" cy="3994591"/>
          </a:xfrm>
        </p:spPr>
        <p:txBody>
          <a:bodyPr/>
          <a:lstStyle/>
          <a:p>
            <a:r>
              <a:rPr lang="en-US" b="1" dirty="0"/>
              <a:t>(R) </a:t>
            </a:r>
            <a:r>
              <a:rPr lang="en-US" dirty="0"/>
              <a:t>a low #10 and/or #16 recovery indicates dysfunction of organs supplied mainly by the splanchnic nerve (low Sympathetic) </a:t>
            </a:r>
          </a:p>
          <a:p>
            <a:r>
              <a:rPr lang="en-US" b="1" dirty="0"/>
              <a:t>(N) </a:t>
            </a:r>
            <a:r>
              <a:rPr lang="en-US" dirty="0"/>
              <a:t>when the #11 and/or #17 recoveries are low, those organs receiving their main source of energy by way of the pneumogastric nerve are affected. (low Parasympathetic)</a:t>
            </a:r>
          </a:p>
        </p:txBody>
      </p:sp>
    </p:spTree>
    <p:extLst>
      <p:ext uri="{BB962C8B-B14F-4D97-AF65-F5344CB8AC3E}">
        <p14:creationId xmlns:p14="http://schemas.microsoft.com/office/powerpoint/2010/main" val="41491435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(R) Reproductive Problems</a:t>
            </a:r>
            <a:br>
              <a:rPr lang="en-US" b="1" dirty="0"/>
            </a:br>
            <a:r>
              <a:rPr lang="en-US" b="1" dirty="0"/>
              <a:t>(N) Nutritional Problems</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a:t>In this method of analysis and interpretation</a:t>
            </a:r>
            <a:br>
              <a:rPr lang="en-US"/>
            </a:br>
            <a:r>
              <a:rPr lang="en-US"/>
              <a:t>of ocular findings it was found necessary to divide the combined functions of the entire body into two categories: </a:t>
            </a:r>
          </a:p>
          <a:p>
            <a:pPr marL="404813" indent="-404813">
              <a:lnSpc>
                <a:spcPct val="90000"/>
              </a:lnSpc>
              <a:buFont typeface="+mj-lt"/>
              <a:buAutoNum type="arabicPeriod"/>
            </a:pPr>
            <a:r>
              <a:rPr lang="en-US"/>
              <a:t>(R) those closely associated with the organs of reproduction such as the sex organs, </a:t>
            </a:r>
            <a:r>
              <a:rPr lang="en-US" err="1"/>
              <a:t>genito</a:t>
            </a:r>
            <a:r>
              <a:rPr lang="en-US"/>
              <a:t>-urinary tract, the thyroid, etc. </a:t>
            </a:r>
          </a:p>
          <a:p>
            <a:pPr marL="404813" indent="-404813">
              <a:lnSpc>
                <a:spcPct val="90000"/>
              </a:lnSpc>
              <a:buFont typeface="+mj-lt"/>
              <a:buAutoNum type="arabicPeriod"/>
            </a:pPr>
            <a:r>
              <a:rPr lang="en-US"/>
              <a:t>(N) those directly related to growth and nutrition, of which the digestive tract Is the center of activity. </a:t>
            </a:r>
          </a:p>
          <a:p>
            <a:endParaRPr lang="en-US"/>
          </a:p>
        </p:txBody>
      </p:sp>
    </p:spTree>
    <p:extLst>
      <p:ext uri="{BB962C8B-B14F-4D97-AF65-F5344CB8AC3E}">
        <p14:creationId xmlns:p14="http://schemas.microsoft.com/office/powerpoint/2010/main" val="22193330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621" y="552432"/>
            <a:ext cx="8831483" cy="1143000"/>
          </a:xfrm>
        </p:spPr>
        <p:txBody>
          <a:bodyPr>
            <a:normAutofit fontScale="90000"/>
          </a:bodyPr>
          <a:lstStyle/>
          <a:p>
            <a:r>
              <a:rPr lang="en-US" b="1" dirty="0">
                <a:latin typeface="Arial"/>
                <a:cs typeface="Arial"/>
              </a:rPr>
              <a:t>Tests in Addition to the “21 Points”</a:t>
            </a:r>
          </a:p>
        </p:txBody>
      </p:sp>
      <p:sp>
        <p:nvSpPr>
          <p:cNvPr id="3" name="Content Placeholder 2"/>
          <p:cNvSpPr>
            <a:spLocks noGrp="1"/>
          </p:cNvSpPr>
          <p:nvPr>
            <p:ph idx="1"/>
          </p:nvPr>
        </p:nvSpPr>
        <p:spPr>
          <a:xfrm>
            <a:off x="445625" y="2016889"/>
            <a:ext cx="8229600" cy="4465386"/>
          </a:xfrm>
        </p:spPr>
        <p:txBody>
          <a:bodyPr>
            <a:normAutofit/>
          </a:bodyPr>
          <a:lstStyle/>
          <a:p>
            <a:pPr marL="0" indent="0" algn="ctr">
              <a:lnSpc>
                <a:spcPct val="110000"/>
              </a:lnSpc>
              <a:spcBef>
                <a:spcPts val="0"/>
              </a:spcBef>
              <a:buNone/>
            </a:pPr>
            <a:r>
              <a:rPr lang="en-US" dirty="0">
                <a:latin typeface="Arial"/>
                <a:cs typeface="Arial"/>
              </a:rPr>
              <a:t>Color field charting, mapping of blind spots, transilluminations, and taking of blood pressure or any other test the examiner wishes to make as corroborative evidence, such as stereopsis, reading rate, etc. is encouraged to aid in understanding the full dynamic of the patient.</a:t>
            </a:r>
          </a:p>
        </p:txBody>
      </p:sp>
    </p:spTree>
    <p:extLst>
      <p:ext uri="{BB962C8B-B14F-4D97-AF65-F5344CB8AC3E}">
        <p14:creationId xmlns:p14="http://schemas.microsoft.com/office/powerpoint/2010/main" val="22213778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879" y="87588"/>
            <a:ext cx="9015381" cy="1264357"/>
          </a:xfrm>
        </p:spPr>
        <p:txBody>
          <a:bodyPr>
            <a:normAutofit/>
          </a:bodyPr>
          <a:lstStyle/>
          <a:p>
            <a:r>
              <a:rPr lang="en-US" sz="3600" b="1" dirty="0">
                <a:latin typeface="Arial"/>
                <a:cs typeface="Arial"/>
              </a:rPr>
              <a:t>Don’t Overprescribe</a:t>
            </a:r>
            <a:endParaRPr lang="en-US" sz="3600" b="1" dirty="0"/>
          </a:p>
        </p:txBody>
      </p:sp>
      <p:sp>
        <p:nvSpPr>
          <p:cNvPr id="3" name="Content Placeholder 2"/>
          <p:cNvSpPr>
            <a:spLocks noGrp="1"/>
          </p:cNvSpPr>
          <p:nvPr>
            <p:ph idx="1"/>
          </p:nvPr>
        </p:nvSpPr>
        <p:spPr>
          <a:xfrm>
            <a:off x="536447" y="1359323"/>
            <a:ext cx="8177872" cy="5135227"/>
          </a:xfrm>
        </p:spPr>
        <p:txBody>
          <a:bodyPr>
            <a:normAutofit fontScale="85000" lnSpcReduction="20000"/>
          </a:bodyPr>
          <a:lstStyle/>
          <a:p>
            <a:pPr marL="0" indent="0">
              <a:lnSpc>
                <a:spcPct val="120000"/>
              </a:lnSpc>
              <a:spcBef>
                <a:spcPts val="0"/>
              </a:spcBef>
              <a:spcAft>
                <a:spcPts val="1200"/>
              </a:spcAft>
              <a:buNone/>
            </a:pPr>
            <a:r>
              <a:rPr lang="en-US" dirty="0">
                <a:latin typeface="Arial"/>
                <a:cs typeface="Arial"/>
              </a:rPr>
              <a:t>The final full-time Rx should be only strong enough to produce </a:t>
            </a:r>
            <a:r>
              <a:rPr lang="en-US" b="1" dirty="0">
                <a:latin typeface="Arial"/>
                <a:cs typeface="Arial"/>
              </a:rPr>
              <a:t>vision</a:t>
            </a:r>
            <a:r>
              <a:rPr lang="en-US" dirty="0">
                <a:latin typeface="Arial"/>
                <a:cs typeface="Arial"/>
              </a:rPr>
              <a:t> </a:t>
            </a:r>
            <a:r>
              <a:rPr lang="en-US" b="1" dirty="0">
                <a:latin typeface="Arial"/>
                <a:cs typeface="Arial"/>
              </a:rPr>
              <a:t>adequate </a:t>
            </a:r>
            <a:r>
              <a:rPr lang="en-US" dirty="0">
                <a:latin typeface="Arial"/>
                <a:cs typeface="Arial"/>
              </a:rPr>
              <a:t>to meet the patients’ needs.</a:t>
            </a:r>
          </a:p>
          <a:p>
            <a:pPr marL="0" indent="0">
              <a:lnSpc>
                <a:spcPct val="120000"/>
              </a:lnSpc>
              <a:spcBef>
                <a:spcPts val="0"/>
              </a:spcBef>
              <a:spcAft>
                <a:spcPts val="1200"/>
              </a:spcAft>
              <a:buNone/>
            </a:pPr>
            <a:r>
              <a:rPr lang="en-US" dirty="0">
                <a:latin typeface="Arial"/>
                <a:cs typeface="Arial"/>
              </a:rPr>
              <a:t>Prescribing lenses and prisms for constant wear is an </a:t>
            </a:r>
            <a:r>
              <a:rPr lang="en-US" spc="-90" dirty="0">
                <a:latin typeface="Arial"/>
                <a:cs typeface="Arial"/>
              </a:rPr>
              <a:t>inadequate treatment and should not be dispensed until after psychophysiological </a:t>
            </a:r>
            <a:r>
              <a:rPr lang="en-US" dirty="0">
                <a:latin typeface="Arial"/>
                <a:cs typeface="Arial"/>
              </a:rPr>
              <a:t>disturbances are rebalanced as much as possible. </a:t>
            </a:r>
          </a:p>
          <a:p>
            <a:pPr marL="0" indent="0">
              <a:lnSpc>
                <a:spcPct val="120000"/>
              </a:lnSpc>
              <a:buNone/>
            </a:pPr>
            <a:r>
              <a:rPr lang="en-US" dirty="0">
                <a:solidFill>
                  <a:prstClr val="black"/>
                </a:solidFill>
                <a:latin typeface="Arial"/>
                <a:cs typeface="Arial"/>
              </a:rPr>
              <a:t>If lenses are prescribed, retake the near minus and plus (#20 &amp; #21) to find the training lenses that balances the #20 &amp; #21 through the new Rx. This determines the lens to use with syntonic treatment.</a:t>
            </a:r>
          </a:p>
          <a:p>
            <a:pPr marL="0" indent="0">
              <a:lnSpc>
                <a:spcPct val="90000"/>
              </a:lnSpc>
              <a:spcBef>
                <a:spcPts val="0"/>
              </a:spcBef>
              <a:spcAft>
                <a:spcPts val="1200"/>
              </a:spcAft>
              <a:buNone/>
            </a:pPr>
            <a:endParaRPr lang="en-US" dirty="0">
              <a:latin typeface="Arial"/>
              <a:cs typeface="Arial"/>
            </a:endParaRPr>
          </a:p>
        </p:txBody>
      </p:sp>
    </p:spTree>
    <p:extLst>
      <p:ext uri="{BB962C8B-B14F-4D97-AF65-F5344CB8AC3E}">
        <p14:creationId xmlns:p14="http://schemas.microsoft.com/office/powerpoint/2010/main" val="39158970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408" y="241802"/>
            <a:ext cx="8229600" cy="1143000"/>
          </a:xfrm>
        </p:spPr>
        <p:txBody>
          <a:bodyPr/>
          <a:lstStyle/>
          <a:p>
            <a:r>
              <a:rPr lang="en-US" b="1" dirty="0">
                <a:latin typeface="Arial"/>
                <a:cs typeface="Arial"/>
              </a:rPr>
              <a:t>OPTOMETRIC TESTING</a:t>
            </a:r>
          </a:p>
        </p:txBody>
      </p:sp>
      <p:sp>
        <p:nvSpPr>
          <p:cNvPr id="3" name="Content Placeholder 2"/>
          <p:cNvSpPr>
            <a:spLocks noGrp="1"/>
          </p:cNvSpPr>
          <p:nvPr>
            <p:ph idx="1"/>
          </p:nvPr>
        </p:nvSpPr>
        <p:spPr>
          <a:xfrm>
            <a:off x="237959" y="1604722"/>
            <a:ext cx="8686800" cy="4842378"/>
          </a:xfrm>
        </p:spPr>
        <p:txBody>
          <a:bodyPr>
            <a:normAutofit/>
          </a:bodyPr>
          <a:lstStyle/>
          <a:p>
            <a:pPr marL="0" indent="0">
              <a:lnSpc>
                <a:spcPct val="110000"/>
              </a:lnSpc>
              <a:spcBef>
                <a:spcPts val="0"/>
              </a:spcBef>
              <a:spcAft>
                <a:spcPts val="1800"/>
              </a:spcAft>
              <a:buNone/>
            </a:pPr>
            <a:r>
              <a:rPr lang="en-US" sz="2800" dirty="0">
                <a:latin typeface="Arial"/>
                <a:cs typeface="Arial"/>
              </a:rPr>
              <a:t>Determining how the individual's ocular mechanisms function habitually is more important than finding “the accurate refraction”.</a:t>
            </a:r>
          </a:p>
          <a:p>
            <a:pPr marL="0" indent="0">
              <a:lnSpc>
                <a:spcPct val="110000"/>
              </a:lnSpc>
              <a:spcBef>
                <a:spcPts val="0"/>
              </a:spcBef>
              <a:spcAft>
                <a:spcPts val="1800"/>
              </a:spcAft>
              <a:buNone/>
            </a:pPr>
            <a:r>
              <a:rPr lang="en-US" sz="2800" dirty="0">
                <a:latin typeface="Arial"/>
                <a:cs typeface="Arial"/>
              </a:rPr>
              <a:t>A single finding (including #7) has very little meaning by itself. It is of value only in relation to other findings. </a:t>
            </a:r>
          </a:p>
          <a:p>
            <a:pPr marL="0" indent="0">
              <a:lnSpc>
                <a:spcPct val="110000"/>
              </a:lnSpc>
              <a:spcBef>
                <a:spcPts val="0"/>
              </a:spcBef>
              <a:spcAft>
                <a:spcPts val="1200"/>
              </a:spcAft>
              <a:buNone/>
            </a:pPr>
            <a:r>
              <a:rPr lang="en-US" sz="2800" dirty="0">
                <a:latin typeface="Arial"/>
                <a:cs typeface="Arial"/>
              </a:rPr>
              <a:t>The question in the back of the practitioner’s mind should always be "Why are this individual’s findings as they are?" "Why the esophoria?" Why this low recovery or poor accommodation?”</a:t>
            </a:r>
          </a:p>
        </p:txBody>
      </p:sp>
    </p:spTree>
    <p:extLst>
      <p:ext uri="{BB962C8B-B14F-4D97-AF65-F5344CB8AC3E}">
        <p14:creationId xmlns:p14="http://schemas.microsoft.com/office/powerpoint/2010/main" val="25820417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23686"/>
            <a:ext cx="8293262" cy="5000865"/>
          </a:xfrm>
        </p:spPr>
        <p:txBody>
          <a:bodyPr>
            <a:noAutofit/>
          </a:bodyPr>
          <a:lstStyle/>
          <a:p>
            <a:r>
              <a:rPr lang="en-US" sz="2800" dirty="0">
                <a:latin typeface="Arial"/>
                <a:cs typeface="Arial"/>
              </a:rPr>
              <a:t>The findings are interpreted on the premise that deviations from the expected are the result of general disorders, past or present.</a:t>
            </a:r>
            <a:br>
              <a:rPr lang="en-US" sz="2800" dirty="0">
                <a:latin typeface="Arial"/>
                <a:cs typeface="Arial"/>
              </a:rPr>
            </a:br>
            <a:br>
              <a:rPr lang="en-US" sz="2800" dirty="0">
                <a:latin typeface="Arial"/>
                <a:cs typeface="Arial"/>
              </a:rPr>
            </a:br>
            <a:br>
              <a:rPr lang="en-US" sz="2800" dirty="0">
                <a:latin typeface="Arial"/>
                <a:cs typeface="Arial"/>
              </a:rPr>
            </a:br>
            <a:br>
              <a:rPr lang="en-US" sz="2800" dirty="0">
                <a:latin typeface="Arial"/>
                <a:cs typeface="Arial"/>
              </a:rPr>
            </a:br>
            <a:r>
              <a:rPr lang="en-US" sz="2800" i="1" dirty="0">
                <a:latin typeface="Arial"/>
                <a:cs typeface="Arial"/>
              </a:rPr>
              <a:t>All symptoms and abnormal findings must always be evaluated in accordance with the age, sex, and other factors pertaining to the individual.</a:t>
            </a:r>
            <a:endParaRPr lang="en-US" sz="2800" dirty="0">
              <a:latin typeface="Arial"/>
              <a:cs typeface="Arial"/>
            </a:endParaRPr>
          </a:p>
        </p:txBody>
      </p:sp>
      <p:sp>
        <p:nvSpPr>
          <p:cNvPr id="3" name="TextBox 2">
            <a:extLst>
              <a:ext uri="{FF2B5EF4-FFF2-40B4-BE49-F238E27FC236}">
                <a16:creationId xmlns:a16="http://schemas.microsoft.com/office/drawing/2014/main" id="{510814A0-054C-CF46-8360-2FF75A2ADCEE}"/>
              </a:ext>
            </a:extLst>
          </p:cNvPr>
          <p:cNvSpPr txBox="1"/>
          <p:nvPr/>
        </p:nvSpPr>
        <p:spPr>
          <a:xfrm>
            <a:off x="2060297" y="532434"/>
            <a:ext cx="4537276" cy="646331"/>
          </a:xfrm>
          <a:prstGeom prst="rect">
            <a:avLst/>
          </a:prstGeom>
          <a:noFill/>
        </p:spPr>
        <p:txBody>
          <a:bodyPr wrap="square" rtlCol="0">
            <a:spAutoFit/>
          </a:bodyPr>
          <a:lstStyle/>
          <a:p>
            <a:pPr algn="ctr"/>
            <a:r>
              <a:rPr lang="en-US" sz="3600" b="1" dirty="0">
                <a:latin typeface="Arial" panose="020B0604020202020204" pitchFamily="34" charset="0"/>
                <a:cs typeface="Arial" panose="020B0604020202020204" pitchFamily="34" charset="0"/>
              </a:rPr>
              <a:t>THE FINDINGS</a:t>
            </a:r>
          </a:p>
        </p:txBody>
      </p:sp>
    </p:spTree>
    <p:extLst>
      <p:ext uri="{BB962C8B-B14F-4D97-AF65-F5344CB8AC3E}">
        <p14:creationId xmlns:p14="http://schemas.microsoft.com/office/powerpoint/2010/main" val="40417845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8189"/>
            <a:ext cx="8229600" cy="807195"/>
          </a:xfrm>
        </p:spPr>
        <p:txBody>
          <a:bodyPr anchor="t" anchorCtr="0"/>
          <a:lstStyle/>
          <a:p>
            <a:r>
              <a:rPr lang="en-US" b="1" dirty="0">
                <a:latin typeface="Arial"/>
                <a:cs typeface="Arial"/>
              </a:rPr>
              <a:t>FOUR BASIC FILTERS</a:t>
            </a:r>
          </a:p>
        </p:txBody>
      </p:sp>
      <p:sp>
        <p:nvSpPr>
          <p:cNvPr id="3" name="Content Placeholder 2"/>
          <p:cNvSpPr>
            <a:spLocks noGrp="1"/>
          </p:cNvSpPr>
          <p:nvPr>
            <p:ph idx="1"/>
          </p:nvPr>
        </p:nvSpPr>
        <p:spPr>
          <a:xfrm>
            <a:off x="651492" y="1104758"/>
            <a:ext cx="8191557" cy="5512364"/>
          </a:xfrm>
        </p:spPr>
        <p:txBody>
          <a:bodyPr>
            <a:noAutofit/>
          </a:bodyPr>
          <a:lstStyle/>
          <a:p>
            <a:pPr marL="0" indent="0">
              <a:lnSpc>
                <a:spcPct val="80000"/>
              </a:lnSpc>
              <a:spcBef>
                <a:spcPts val="0"/>
              </a:spcBef>
              <a:spcAft>
                <a:spcPts val="1200"/>
              </a:spcAft>
              <a:buNone/>
            </a:pPr>
            <a:r>
              <a:rPr lang="cs-CZ" b="1" u="sng" spc="130" dirty="0" err="1">
                <a:latin typeface="Arial"/>
                <a:cs typeface="Arial"/>
              </a:rPr>
              <a:t>Fequencies</a:t>
            </a:r>
            <a:r>
              <a:rPr lang="cs-CZ" b="1" u="sng" spc="130" dirty="0">
                <a:latin typeface="Arial"/>
                <a:cs typeface="Arial"/>
              </a:rPr>
              <a:t> </a:t>
            </a:r>
            <a:r>
              <a:rPr lang="cs-CZ" b="1" u="sng" spc="130" dirty="0" err="1">
                <a:latin typeface="Arial"/>
                <a:cs typeface="Arial"/>
              </a:rPr>
              <a:t>that</a:t>
            </a:r>
            <a:r>
              <a:rPr lang="cs-CZ" b="1" u="sng" spc="130" dirty="0">
                <a:latin typeface="Arial"/>
                <a:cs typeface="Arial"/>
              </a:rPr>
              <a:t> </a:t>
            </a:r>
            <a:r>
              <a:rPr lang="cs-CZ" b="1" u="sng" spc="130" dirty="0" err="1">
                <a:latin typeface="Arial"/>
                <a:cs typeface="Arial"/>
              </a:rPr>
              <a:t>Palliate</a:t>
            </a:r>
            <a:endParaRPr lang="cs-CZ" b="1" u="sng" spc="130" dirty="0">
              <a:latin typeface="Arial"/>
              <a:cs typeface="Arial"/>
            </a:endParaRPr>
          </a:p>
          <a:p>
            <a:pPr marL="0" indent="0">
              <a:lnSpc>
                <a:spcPct val="80000"/>
              </a:lnSpc>
              <a:spcBef>
                <a:spcPts val="0"/>
              </a:spcBef>
              <a:spcAft>
                <a:spcPts val="1200"/>
              </a:spcAft>
              <a:buNone/>
            </a:pPr>
            <a:r>
              <a:rPr lang="cs-CZ" sz="2800" b="1" spc="130" dirty="0">
                <a:latin typeface="Arial"/>
                <a:cs typeface="Arial"/>
              </a:rPr>
              <a:t>Omega </a:t>
            </a:r>
            <a:r>
              <a:rPr lang="el-GR" sz="2800" b="1" i="1" spc="130" dirty="0">
                <a:latin typeface="Arial"/>
                <a:cs typeface="Arial"/>
              </a:rPr>
              <a:t>ω</a:t>
            </a:r>
            <a:r>
              <a:rPr lang="cs-CZ" sz="2800" spc="130" dirty="0">
                <a:latin typeface="Arial"/>
                <a:cs typeface="Arial"/>
              </a:rPr>
              <a:t>, a motor </a:t>
            </a:r>
            <a:r>
              <a:rPr lang="cs-CZ" sz="2800" spc="130" dirty="0" err="1">
                <a:latin typeface="Arial"/>
                <a:cs typeface="Arial"/>
              </a:rPr>
              <a:t>depressant</a:t>
            </a:r>
            <a:r>
              <a:rPr lang="cs-CZ" sz="2800" spc="130" dirty="0">
                <a:latin typeface="Arial"/>
                <a:cs typeface="Arial"/>
              </a:rPr>
              <a:t>, </a:t>
            </a:r>
            <a:r>
              <a:rPr lang="cs-CZ" sz="2800" spc="130" dirty="0" err="1">
                <a:latin typeface="Arial"/>
                <a:cs typeface="Arial"/>
              </a:rPr>
              <a:t>is</a:t>
            </a:r>
            <a:r>
              <a:rPr lang="cs-CZ" sz="2800" spc="130" dirty="0">
                <a:latin typeface="Arial"/>
                <a:cs typeface="Arial"/>
              </a:rPr>
              <a:t> </a:t>
            </a:r>
            <a:r>
              <a:rPr lang="cs-CZ" sz="2800" spc="130" dirty="0" err="1">
                <a:latin typeface="Arial"/>
                <a:cs typeface="Arial"/>
              </a:rPr>
              <a:t>used</a:t>
            </a:r>
            <a:r>
              <a:rPr lang="cs-CZ" sz="2800" spc="130" dirty="0">
                <a:latin typeface="Arial"/>
                <a:cs typeface="Arial"/>
              </a:rPr>
              <a:t> </a:t>
            </a:r>
            <a:r>
              <a:rPr lang="cs-CZ" sz="2800" spc="130" dirty="0" err="1">
                <a:latin typeface="Arial"/>
                <a:cs typeface="Arial"/>
              </a:rPr>
              <a:t>when</a:t>
            </a:r>
            <a:r>
              <a:rPr lang="cs-CZ" sz="2800" spc="130" dirty="0">
                <a:latin typeface="Arial"/>
                <a:cs typeface="Arial"/>
              </a:rPr>
              <a:t> </a:t>
            </a:r>
            <a:r>
              <a:rPr lang="cs-CZ" sz="2800" spc="130" dirty="0" err="1">
                <a:latin typeface="Arial"/>
                <a:cs typeface="Arial"/>
              </a:rPr>
              <a:t>signs</a:t>
            </a:r>
            <a:r>
              <a:rPr lang="cs-CZ" sz="2800" spc="130" dirty="0">
                <a:latin typeface="Arial"/>
                <a:cs typeface="Arial"/>
              </a:rPr>
              <a:t> </a:t>
            </a:r>
            <a:r>
              <a:rPr lang="cs-CZ" sz="2800" spc="130" dirty="0" err="1">
                <a:latin typeface="Arial"/>
                <a:cs typeface="Arial"/>
              </a:rPr>
              <a:t>of</a:t>
            </a:r>
            <a:r>
              <a:rPr lang="cs-CZ" sz="2800" spc="130" dirty="0">
                <a:latin typeface="Arial"/>
                <a:cs typeface="Arial"/>
              </a:rPr>
              <a:t> </a:t>
            </a:r>
            <a:r>
              <a:rPr lang="cs-CZ" sz="2800" spc="130" dirty="0" err="1">
                <a:latin typeface="Arial"/>
                <a:cs typeface="Arial"/>
              </a:rPr>
              <a:t>tension</a:t>
            </a:r>
            <a:r>
              <a:rPr lang="cs-CZ" sz="2800" spc="130" dirty="0">
                <a:latin typeface="Arial"/>
                <a:cs typeface="Arial"/>
              </a:rPr>
              <a:t>. </a:t>
            </a:r>
          </a:p>
          <a:p>
            <a:pPr marL="0" indent="0">
              <a:lnSpc>
                <a:spcPct val="80000"/>
              </a:lnSpc>
              <a:spcBef>
                <a:spcPts val="0"/>
              </a:spcBef>
              <a:spcAft>
                <a:spcPts val="1800"/>
              </a:spcAft>
              <a:buNone/>
            </a:pPr>
            <a:r>
              <a:rPr lang="cs-CZ" sz="2800" b="1" spc="130" dirty="0">
                <a:latin typeface="Arial"/>
                <a:cs typeface="Arial"/>
              </a:rPr>
              <a:t>Mu-</a:t>
            </a:r>
            <a:r>
              <a:rPr lang="cs-CZ" sz="2800" b="1" spc="130" dirty="0" err="1">
                <a:latin typeface="Arial"/>
                <a:cs typeface="Arial"/>
              </a:rPr>
              <a:t>upsilon</a:t>
            </a:r>
            <a:r>
              <a:rPr lang="cs-CZ" sz="2800" b="1" spc="130" dirty="0">
                <a:latin typeface="Arial"/>
                <a:cs typeface="Arial"/>
              </a:rPr>
              <a:t> </a:t>
            </a:r>
            <a:r>
              <a:rPr lang="el-GR" sz="2800" b="1" i="1" spc="130" dirty="0">
                <a:latin typeface="Arial"/>
                <a:cs typeface="Arial"/>
              </a:rPr>
              <a:t>μ</a:t>
            </a:r>
            <a:r>
              <a:rPr lang="el-GR" b="1" spc="130" dirty="0">
                <a:latin typeface="Arial"/>
                <a:cs typeface="Arial"/>
              </a:rPr>
              <a:t>𝜐</a:t>
            </a:r>
            <a:r>
              <a:rPr lang="cs-CZ" sz="2800" b="1" spc="130" dirty="0">
                <a:latin typeface="Arial"/>
                <a:cs typeface="Arial"/>
              </a:rPr>
              <a:t> </a:t>
            </a:r>
            <a:r>
              <a:rPr lang="cs-CZ" sz="2800" spc="130" dirty="0" err="1">
                <a:latin typeface="Arial"/>
                <a:cs typeface="Arial"/>
              </a:rPr>
              <a:t>is</a:t>
            </a:r>
            <a:r>
              <a:rPr lang="cs-CZ" sz="2800" spc="130" dirty="0">
                <a:latin typeface="Arial"/>
                <a:cs typeface="Arial"/>
              </a:rPr>
              <a:t> </a:t>
            </a:r>
            <a:r>
              <a:rPr lang="cs-CZ" sz="2800" spc="130" dirty="0" err="1">
                <a:latin typeface="Arial"/>
                <a:cs typeface="Arial"/>
              </a:rPr>
              <a:t>used</a:t>
            </a:r>
            <a:r>
              <a:rPr lang="cs-CZ" sz="2800" spc="130" dirty="0">
                <a:latin typeface="Arial"/>
                <a:cs typeface="Arial"/>
              </a:rPr>
              <a:t> </a:t>
            </a:r>
            <a:r>
              <a:rPr lang="cs-CZ" sz="2800" spc="130" dirty="0" err="1">
                <a:latin typeface="Arial"/>
                <a:cs typeface="Arial"/>
              </a:rPr>
              <a:t>when</a:t>
            </a:r>
            <a:r>
              <a:rPr lang="cs-CZ" sz="2800" spc="130" dirty="0">
                <a:latin typeface="Arial"/>
                <a:cs typeface="Arial"/>
              </a:rPr>
              <a:t> </a:t>
            </a:r>
            <a:r>
              <a:rPr lang="cs-CZ" sz="2800" spc="130" dirty="0" err="1">
                <a:latin typeface="Arial"/>
                <a:cs typeface="Arial"/>
              </a:rPr>
              <a:t>symptoms</a:t>
            </a:r>
            <a:r>
              <a:rPr lang="cs-CZ" sz="2800" spc="130" dirty="0">
                <a:latin typeface="Arial"/>
                <a:cs typeface="Arial"/>
              </a:rPr>
              <a:t> </a:t>
            </a:r>
            <a:r>
              <a:rPr lang="cs-CZ" sz="2800" spc="130" dirty="0" err="1">
                <a:latin typeface="Arial"/>
                <a:cs typeface="Arial"/>
              </a:rPr>
              <a:t>of</a:t>
            </a:r>
            <a:r>
              <a:rPr lang="cs-CZ" sz="2800" spc="130" dirty="0">
                <a:latin typeface="Arial"/>
                <a:cs typeface="Arial"/>
              </a:rPr>
              <a:t> </a:t>
            </a:r>
            <a:r>
              <a:rPr lang="cs-CZ" sz="2800" spc="130" dirty="0" err="1">
                <a:latin typeface="Arial"/>
                <a:cs typeface="Arial"/>
              </a:rPr>
              <a:t>astenopia</a:t>
            </a:r>
            <a:r>
              <a:rPr lang="cs-CZ" sz="2800" spc="130" dirty="0">
                <a:latin typeface="Arial"/>
                <a:cs typeface="Arial"/>
              </a:rPr>
              <a:t>, </a:t>
            </a:r>
            <a:r>
              <a:rPr lang="cs-CZ" sz="2800" spc="130" dirty="0" err="1">
                <a:latin typeface="Arial"/>
                <a:cs typeface="Arial"/>
              </a:rPr>
              <a:t>pain</a:t>
            </a:r>
            <a:r>
              <a:rPr lang="cs-CZ" sz="2800" spc="130" dirty="0">
                <a:latin typeface="Arial"/>
                <a:cs typeface="Arial"/>
              </a:rPr>
              <a:t> </a:t>
            </a:r>
            <a:r>
              <a:rPr lang="cs-CZ" sz="2800" spc="130" dirty="0" err="1">
                <a:latin typeface="Arial"/>
                <a:cs typeface="Arial"/>
              </a:rPr>
              <a:t>or</a:t>
            </a:r>
            <a:r>
              <a:rPr lang="cs-CZ" sz="2800" spc="130" dirty="0">
                <a:latin typeface="Arial"/>
                <a:cs typeface="Arial"/>
              </a:rPr>
              <a:t> </a:t>
            </a:r>
            <a:r>
              <a:rPr lang="cs-CZ" sz="2800" spc="130" dirty="0" err="1">
                <a:latin typeface="Arial"/>
                <a:cs typeface="Arial"/>
              </a:rPr>
              <a:t>photophobia</a:t>
            </a:r>
            <a:r>
              <a:rPr lang="cs-CZ" sz="2800" spc="130" dirty="0">
                <a:latin typeface="Arial"/>
                <a:cs typeface="Arial"/>
              </a:rPr>
              <a:t>. </a:t>
            </a:r>
          </a:p>
          <a:p>
            <a:pPr marL="0" indent="0">
              <a:lnSpc>
                <a:spcPct val="80000"/>
              </a:lnSpc>
              <a:spcBef>
                <a:spcPts val="0"/>
              </a:spcBef>
              <a:spcAft>
                <a:spcPts val="1200"/>
              </a:spcAft>
              <a:buNone/>
            </a:pPr>
            <a:r>
              <a:rPr lang="cs-CZ" b="1" u="sng" spc="130" dirty="0" err="1">
                <a:latin typeface="Arial"/>
                <a:cs typeface="Arial"/>
              </a:rPr>
              <a:t>Frequencies</a:t>
            </a:r>
            <a:r>
              <a:rPr lang="cs-CZ" b="1" u="sng" spc="130" dirty="0">
                <a:latin typeface="Arial"/>
                <a:cs typeface="Arial"/>
              </a:rPr>
              <a:t> </a:t>
            </a:r>
            <a:r>
              <a:rPr lang="cs-CZ" b="1" u="sng" spc="130" dirty="0" err="1">
                <a:latin typeface="Arial"/>
                <a:cs typeface="Arial"/>
              </a:rPr>
              <a:t>that</a:t>
            </a:r>
            <a:r>
              <a:rPr lang="cs-CZ" b="1" u="sng" spc="130" dirty="0">
                <a:latin typeface="Arial"/>
                <a:cs typeface="Arial"/>
              </a:rPr>
              <a:t> </a:t>
            </a:r>
            <a:r>
              <a:rPr lang="cs-CZ" b="1" u="sng" spc="130" dirty="0" err="1">
                <a:latin typeface="Arial"/>
                <a:cs typeface="Arial"/>
              </a:rPr>
              <a:t>Correct</a:t>
            </a:r>
            <a:endParaRPr lang="cs-CZ" b="1" u="sng" spc="130" dirty="0">
              <a:latin typeface="Arial"/>
              <a:cs typeface="Arial"/>
            </a:endParaRPr>
          </a:p>
          <a:p>
            <a:pPr marL="0" indent="0">
              <a:lnSpc>
                <a:spcPct val="80000"/>
              </a:lnSpc>
              <a:spcBef>
                <a:spcPts val="0"/>
              </a:spcBef>
              <a:spcAft>
                <a:spcPts val="1200"/>
              </a:spcAft>
              <a:buNone/>
            </a:pPr>
            <a:r>
              <a:rPr lang="en-US" sz="2800" b="1" spc="130" dirty="0">
                <a:latin typeface="Arial"/>
                <a:cs typeface="Arial"/>
              </a:rPr>
              <a:t>Mu-delta </a:t>
            </a:r>
            <a:r>
              <a:rPr lang="el-GR" sz="2800" b="1" i="1" spc="130" dirty="0" err="1">
                <a:latin typeface="Arial"/>
                <a:cs typeface="Arial"/>
              </a:rPr>
              <a:t>μδ</a:t>
            </a:r>
            <a:r>
              <a:rPr lang="en-US" sz="2800" b="1" spc="130" dirty="0">
                <a:latin typeface="Arial"/>
                <a:cs typeface="Arial"/>
              </a:rPr>
              <a:t> </a:t>
            </a:r>
            <a:r>
              <a:rPr lang="en-US" sz="2800" spc="130" dirty="0">
                <a:latin typeface="Arial"/>
                <a:cs typeface="Arial"/>
              </a:rPr>
              <a:t>is used when signs of Re</a:t>
            </a:r>
            <a:r>
              <a:rPr lang="en-US" sz="2800" dirty="0">
                <a:latin typeface="Arial"/>
                <a:cs typeface="Arial"/>
              </a:rPr>
              <a:t>tention of Waste Products</a:t>
            </a:r>
            <a:endParaRPr lang="cs-CZ" sz="2800" spc="130" dirty="0">
              <a:latin typeface="Arial"/>
              <a:cs typeface="Arial"/>
            </a:endParaRPr>
          </a:p>
          <a:p>
            <a:pPr marL="0" indent="0">
              <a:lnSpc>
                <a:spcPct val="80000"/>
              </a:lnSpc>
              <a:spcBef>
                <a:spcPts val="0"/>
              </a:spcBef>
              <a:spcAft>
                <a:spcPts val="1200"/>
              </a:spcAft>
              <a:buNone/>
            </a:pPr>
            <a:r>
              <a:rPr lang="cs-CZ" sz="2800" b="1" spc="130" dirty="0" err="1">
                <a:latin typeface="Arial"/>
                <a:cs typeface="Arial"/>
              </a:rPr>
              <a:t>Alpha</a:t>
            </a:r>
            <a:r>
              <a:rPr lang="cs-CZ" sz="2800" b="1" spc="130" dirty="0">
                <a:latin typeface="Arial"/>
                <a:cs typeface="Arial"/>
              </a:rPr>
              <a:t>-omega </a:t>
            </a:r>
            <a:r>
              <a:rPr lang="el-GR" sz="2800" b="1" i="1" spc="130" dirty="0" err="1">
                <a:latin typeface="Arial"/>
                <a:cs typeface="Arial"/>
              </a:rPr>
              <a:t>αω</a:t>
            </a:r>
            <a:r>
              <a:rPr lang="cs-CZ" sz="2800" b="1" spc="130" dirty="0">
                <a:latin typeface="Arial"/>
                <a:cs typeface="Arial"/>
              </a:rPr>
              <a:t> </a:t>
            </a:r>
            <a:r>
              <a:rPr lang="cs-CZ" sz="2800" spc="130" dirty="0" err="1">
                <a:latin typeface="Arial"/>
                <a:cs typeface="Arial"/>
              </a:rPr>
              <a:t>is</a:t>
            </a:r>
            <a:r>
              <a:rPr lang="cs-CZ" sz="2800" spc="130" dirty="0">
                <a:latin typeface="Arial"/>
                <a:cs typeface="Arial"/>
              </a:rPr>
              <a:t> </a:t>
            </a:r>
            <a:r>
              <a:rPr lang="cs-CZ" sz="2800" spc="130" dirty="0" err="1">
                <a:latin typeface="Arial"/>
                <a:cs typeface="Arial"/>
              </a:rPr>
              <a:t>used</a:t>
            </a:r>
            <a:r>
              <a:rPr lang="cs-CZ" sz="2800" spc="130" dirty="0">
                <a:latin typeface="Arial"/>
                <a:cs typeface="Arial"/>
              </a:rPr>
              <a:t> </a:t>
            </a:r>
            <a:r>
              <a:rPr lang="cs-CZ" sz="2800" spc="130" dirty="0" err="1">
                <a:latin typeface="Arial"/>
                <a:cs typeface="Arial"/>
              </a:rPr>
              <a:t>when</a:t>
            </a:r>
            <a:r>
              <a:rPr lang="cs-CZ" sz="2800" spc="130" dirty="0">
                <a:latin typeface="Arial"/>
                <a:cs typeface="Arial"/>
              </a:rPr>
              <a:t> </a:t>
            </a:r>
            <a:r>
              <a:rPr lang="cs-CZ" sz="2800" spc="130" dirty="0" err="1">
                <a:latin typeface="Arial"/>
                <a:cs typeface="Arial"/>
              </a:rPr>
              <a:t>low</a:t>
            </a:r>
            <a:r>
              <a:rPr lang="cs-CZ" sz="2800" spc="130" dirty="0">
                <a:latin typeface="Arial"/>
                <a:cs typeface="Arial"/>
              </a:rPr>
              <a:t> </a:t>
            </a:r>
            <a:r>
              <a:rPr lang="cs-CZ" sz="2800" spc="130" dirty="0" err="1">
                <a:latin typeface="Arial"/>
                <a:cs typeface="Arial"/>
              </a:rPr>
              <a:t>accommodation</a:t>
            </a:r>
            <a:r>
              <a:rPr lang="cs-CZ" sz="2800" spc="130" dirty="0">
                <a:latin typeface="Arial"/>
                <a:cs typeface="Arial"/>
              </a:rPr>
              <a:t> &amp; pupil </a:t>
            </a:r>
            <a:r>
              <a:rPr lang="cs-CZ" sz="2800" spc="130" dirty="0" err="1">
                <a:latin typeface="Arial"/>
                <a:cs typeface="Arial"/>
              </a:rPr>
              <a:t>findings</a:t>
            </a:r>
            <a:r>
              <a:rPr lang="cs-CZ" sz="2800" spc="130" dirty="0">
                <a:latin typeface="Arial"/>
                <a:cs typeface="Arial"/>
              </a:rPr>
              <a:t> </a:t>
            </a:r>
            <a:r>
              <a:rPr lang="cs-CZ" sz="2800" spc="130" dirty="0" err="1">
                <a:latin typeface="Arial"/>
                <a:cs typeface="Arial"/>
              </a:rPr>
              <a:t>associated</a:t>
            </a:r>
            <a:r>
              <a:rPr lang="cs-CZ" sz="2800" spc="130" dirty="0">
                <a:latin typeface="Arial"/>
                <a:cs typeface="Arial"/>
              </a:rPr>
              <a:t> </a:t>
            </a:r>
            <a:r>
              <a:rPr lang="cs-CZ" sz="2800" spc="130" dirty="0" err="1">
                <a:latin typeface="Arial"/>
                <a:cs typeface="Arial"/>
              </a:rPr>
              <a:t>with</a:t>
            </a:r>
            <a:r>
              <a:rPr lang="cs-CZ" sz="2800" spc="130" dirty="0">
                <a:latin typeface="Arial"/>
                <a:cs typeface="Arial"/>
              </a:rPr>
              <a:t> </a:t>
            </a:r>
            <a:r>
              <a:rPr lang="cs-CZ" sz="2800" spc="130" dirty="0" err="1">
                <a:latin typeface="Arial"/>
                <a:cs typeface="Arial"/>
              </a:rPr>
              <a:t>emotionial</a:t>
            </a:r>
            <a:r>
              <a:rPr lang="cs-CZ" sz="2800" spc="130" dirty="0">
                <a:latin typeface="Arial"/>
                <a:cs typeface="Arial"/>
              </a:rPr>
              <a:t> </a:t>
            </a:r>
            <a:r>
              <a:rPr lang="cs-CZ" sz="2800" spc="130" dirty="0" err="1">
                <a:latin typeface="Arial"/>
                <a:cs typeface="Arial"/>
              </a:rPr>
              <a:t>upset</a:t>
            </a:r>
            <a:r>
              <a:rPr lang="cs-CZ" sz="2800" spc="130" dirty="0">
                <a:latin typeface="Arial"/>
                <a:cs typeface="Arial"/>
              </a:rPr>
              <a:t>. </a:t>
            </a:r>
          </a:p>
          <a:p>
            <a:pPr marL="0" indent="0" algn="ctr">
              <a:lnSpc>
                <a:spcPct val="80000"/>
              </a:lnSpc>
              <a:spcBef>
                <a:spcPts val="0"/>
              </a:spcBef>
              <a:spcAft>
                <a:spcPts val="3000"/>
              </a:spcAft>
              <a:buNone/>
            </a:pPr>
            <a:r>
              <a:rPr lang="en-US" b="1" spc="130" dirty="0">
                <a:latin typeface="Arial"/>
                <a:cs typeface="Arial"/>
              </a:rPr>
              <a:t>The other frequencies either modify or intensify these</a:t>
            </a:r>
            <a:r>
              <a:rPr lang="en-US" sz="2400" b="1" spc="130" dirty="0">
                <a:latin typeface="Arial"/>
                <a:cs typeface="Arial"/>
              </a:rPr>
              <a:t>.</a:t>
            </a:r>
          </a:p>
        </p:txBody>
      </p:sp>
    </p:spTree>
    <p:extLst>
      <p:ext uri="{BB962C8B-B14F-4D97-AF65-F5344CB8AC3E}">
        <p14:creationId xmlns:p14="http://schemas.microsoft.com/office/powerpoint/2010/main" val="20548145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Contraction and </a:t>
            </a:r>
            <a:r>
              <a:rPr lang="en-US" b="1" dirty="0"/>
              <a:t>EXPANSION</a:t>
            </a:r>
          </a:p>
        </p:txBody>
      </p:sp>
      <p:sp>
        <p:nvSpPr>
          <p:cNvPr id="3" name="Content Placeholder 2"/>
          <p:cNvSpPr>
            <a:spLocks noGrp="1"/>
          </p:cNvSpPr>
          <p:nvPr>
            <p:ph idx="1"/>
          </p:nvPr>
        </p:nvSpPr>
        <p:spPr>
          <a:xfrm>
            <a:off x="1040029" y="1417639"/>
            <a:ext cx="7455330" cy="5272025"/>
          </a:xfrm>
        </p:spPr>
        <p:txBody>
          <a:bodyPr>
            <a:normAutofit fontScale="85000" lnSpcReduction="20000"/>
          </a:bodyPr>
          <a:lstStyle/>
          <a:p>
            <a:pPr marL="0" indent="0">
              <a:buNone/>
            </a:pPr>
            <a:r>
              <a:rPr lang="en-US" dirty="0">
                <a:latin typeface="Arial"/>
                <a:cs typeface="Arial"/>
              </a:rPr>
              <a:t>Fundamentally there are only two responses: contraction and expansion. </a:t>
            </a:r>
          </a:p>
          <a:p>
            <a:pPr marL="457200" lvl="1" indent="0">
              <a:buNone/>
            </a:pPr>
            <a:r>
              <a:rPr lang="en-US" dirty="0">
                <a:latin typeface="Arial"/>
                <a:cs typeface="Arial"/>
              </a:rPr>
              <a:t>CONTRACTION: Pain, discomfort (red side)</a:t>
            </a:r>
          </a:p>
          <a:p>
            <a:pPr marL="457200" lvl="1" indent="0">
              <a:spcBef>
                <a:spcPts val="0"/>
              </a:spcBef>
              <a:spcAft>
                <a:spcPts val="1200"/>
              </a:spcAft>
              <a:buNone/>
            </a:pPr>
            <a:r>
              <a:rPr lang="en-US" dirty="0">
                <a:latin typeface="Arial"/>
                <a:cs typeface="Arial"/>
              </a:rPr>
              <a:t>EXPANSION: Pleasure, relief, etc. ((blue side)</a:t>
            </a:r>
          </a:p>
          <a:p>
            <a:pPr marL="0" indent="0">
              <a:lnSpc>
                <a:spcPct val="110000"/>
              </a:lnSpc>
              <a:spcBef>
                <a:spcPts val="1200"/>
              </a:spcBef>
              <a:buNone/>
            </a:pPr>
            <a:r>
              <a:rPr lang="en-US" dirty="0">
                <a:latin typeface="Arial"/>
                <a:cs typeface="Arial"/>
              </a:rPr>
              <a:t>The frequencies on the </a:t>
            </a:r>
            <a:r>
              <a:rPr lang="en-US" b="1" dirty="0">
                <a:latin typeface="Arial"/>
                <a:cs typeface="Arial"/>
              </a:rPr>
              <a:t>red side</a:t>
            </a:r>
            <a:r>
              <a:rPr lang="en-US" dirty="0">
                <a:latin typeface="Arial"/>
                <a:cs typeface="Arial"/>
              </a:rPr>
              <a:t> elicit tension; contraction; stimulation; constriction; spasm; increased secretions; increased metabolism; decreased absorption; and increased pain and discomfort. </a:t>
            </a:r>
          </a:p>
          <a:p>
            <a:pPr marL="0" indent="0">
              <a:lnSpc>
                <a:spcPct val="110000"/>
              </a:lnSpc>
              <a:spcBef>
                <a:spcPts val="1200"/>
              </a:spcBef>
              <a:buNone/>
            </a:pPr>
            <a:r>
              <a:rPr lang="en-US" dirty="0">
                <a:latin typeface="Arial"/>
                <a:cs typeface="Arial"/>
              </a:rPr>
              <a:t>Application of the </a:t>
            </a:r>
            <a:r>
              <a:rPr lang="en-US" b="1" dirty="0">
                <a:latin typeface="Arial"/>
                <a:cs typeface="Arial"/>
              </a:rPr>
              <a:t>blue side</a:t>
            </a:r>
            <a:r>
              <a:rPr lang="en-US" dirty="0">
                <a:latin typeface="Arial"/>
                <a:cs typeface="Arial"/>
              </a:rPr>
              <a:t> frequencies induce relaxation; disinhibition; dilation; decreased secretions; increased absorption; pleasure, relief, etc. </a:t>
            </a:r>
          </a:p>
          <a:p>
            <a:pPr>
              <a:lnSpc>
                <a:spcPct val="110000"/>
              </a:lnSpc>
              <a:spcBef>
                <a:spcPts val="1200"/>
              </a:spcBef>
            </a:pPr>
            <a:endParaRPr lang="en-US" dirty="0">
              <a:latin typeface="Arial"/>
              <a:cs typeface="Arial"/>
            </a:endParaRPr>
          </a:p>
        </p:txBody>
      </p:sp>
    </p:spTree>
    <p:extLst>
      <p:ext uri="{BB962C8B-B14F-4D97-AF65-F5344CB8AC3E}">
        <p14:creationId xmlns:p14="http://schemas.microsoft.com/office/powerpoint/2010/main" val="4541372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970" y="90698"/>
            <a:ext cx="8189089" cy="441737"/>
          </a:xfrm>
        </p:spPr>
        <p:txBody>
          <a:bodyPr>
            <a:normAutofit fontScale="90000"/>
          </a:bodyPr>
          <a:lstStyle/>
          <a:p>
            <a:r>
              <a:rPr lang="en-US" sz="3200" b="1" dirty="0">
                <a:ea typeface="ＭＳ 明朝"/>
                <a:cs typeface="Georgia"/>
              </a:rPr>
              <a:t>21-POINTS TEST EXPECTEDS*</a:t>
            </a:r>
            <a:r>
              <a:rPr lang="en-US" dirty="0"/>
              <a:t> </a:t>
            </a:r>
          </a:p>
        </p:txBody>
      </p:sp>
      <p:sp>
        <p:nvSpPr>
          <p:cNvPr id="3" name="Content Placeholder 2"/>
          <p:cNvSpPr>
            <a:spLocks noGrp="1"/>
          </p:cNvSpPr>
          <p:nvPr>
            <p:ph idx="1"/>
          </p:nvPr>
        </p:nvSpPr>
        <p:spPr>
          <a:xfrm>
            <a:off x="2303363" y="567159"/>
            <a:ext cx="4861366" cy="4490978"/>
          </a:xfrm>
        </p:spPr>
        <p:txBody>
          <a:bodyPr>
            <a:noAutofit/>
          </a:bodyPr>
          <a:lstStyle/>
          <a:p>
            <a:pPr marL="0" indent="0">
              <a:lnSpc>
                <a:spcPct val="80000"/>
              </a:lnSpc>
              <a:spcBef>
                <a:spcPts val="0"/>
              </a:spcBef>
              <a:buNone/>
            </a:pPr>
            <a:r>
              <a:rPr lang="en-US" sz="1700" b="1" spc="50" dirty="0"/>
              <a:t>#1.  Ophthalmoscope 			neg</a:t>
            </a:r>
          </a:p>
          <a:p>
            <a:pPr marL="0" indent="0">
              <a:lnSpc>
                <a:spcPct val="80000"/>
              </a:lnSpc>
              <a:spcBef>
                <a:spcPts val="0"/>
              </a:spcBef>
              <a:buNone/>
            </a:pPr>
            <a:r>
              <a:rPr lang="en-US" sz="1700" b="1" spc="50" dirty="0"/>
              <a:t>#2.  Ophthalmometer 			neg</a:t>
            </a:r>
          </a:p>
          <a:p>
            <a:pPr marL="0" indent="0">
              <a:lnSpc>
                <a:spcPct val="80000"/>
              </a:lnSpc>
              <a:spcBef>
                <a:spcPts val="0"/>
              </a:spcBef>
              <a:buNone/>
            </a:pPr>
            <a:r>
              <a:rPr lang="en-US" sz="1700" b="1" spc="50" dirty="0"/>
              <a:t>#3.  Distance habitual phoria**	ortho</a:t>
            </a:r>
          </a:p>
          <a:p>
            <a:pPr marL="0" indent="0">
              <a:lnSpc>
                <a:spcPct val="80000"/>
              </a:lnSpc>
              <a:spcBef>
                <a:spcPts val="0"/>
              </a:spcBef>
              <a:buNone/>
            </a:pPr>
            <a:r>
              <a:rPr lang="en-US" sz="1700" b="1" spc="50" dirty="0"/>
              <a:t>#4.  Near habitual phoria 		6 </a:t>
            </a:r>
            <a:r>
              <a:rPr lang="en-US" sz="1700" b="1" spc="50" dirty="0" err="1"/>
              <a:t>exo</a:t>
            </a:r>
            <a:endParaRPr lang="en-US" sz="1700" b="1" spc="50" dirty="0"/>
          </a:p>
          <a:p>
            <a:pPr marL="0" indent="0">
              <a:lnSpc>
                <a:spcPct val="80000"/>
              </a:lnSpc>
              <a:spcBef>
                <a:spcPts val="0"/>
              </a:spcBef>
              <a:buNone/>
            </a:pPr>
            <a:r>
              <a:rPr lang="en-US" sz="1700" b="1" spc="50" dirty="0"/>
              <a:t>#5.  Static retinoscope 			+0.25 – +1.00</a:t>
            </a:r>
          </a:p>
          <a:p>
            <a:pPr marL="0" indent="0">
              <a:lnSpc>
                <a:spcPct val="80000"/>
              </a:lnSpc>
              <a:spcBef>
                <a:spcPts val="0"/>
              </a:spcBef>
              <a:buNone/>
            </a:pPr>
            <a:r>
              <a:rPr lang="en-US" sz="1700" b="1" spc="50" dirty="0"/>
              <a:t>#6.  Dynamic retinoscope 		+1.00 – +1.75</a:t>
            </a:r>
          </a:p>
          <a:p>
            <a:pPr marL="0" indent="0">
              <a:lnSpc>
                <a:spcPct val="80000"/>
              </a:lnSpc>
              <a:spcBef>
                <a:spcPts val="0"/>
              </a:spcBef>
              <a:buNone/>
            </a:pPr>
            <a:r>
              <a:rPr lang="en-US" sz="1700" b="1" spc="50" dirty="0"/>
              <a:t>#7.  Subjective refraction 		+0.25 – +1.00</a:t>
            </a:r>
          </a:p>
          <a:p>
            <a:pPr marL="0" indent="0">
              <a:lnSpc>
                <a:spcPct val="80000"/>
              </a:lnSpc>
              <a:spcBef>
                <a:spcPts val="0"/>
              </a:spcBef>
              <a:buNone/>
            </a:pPr>
            <a:r>
              <a:rPr lang="en-US" sz="1700" b="1" spc="50" dirty="0"/>
              <a:t>#8.  Distance phoria*** 		ortho</a:t>
            </a:r>
          </a:p>
          <a:p>
            <a:pPr marL="0" indent="0">
              <a:lnSpc>
                <a:spcPct val="80000"/>
              </a:lnSpc>
              <a:spcBef>
                <a:spcPts val="0"/>
              </a:spcBef>
              <a:buNone/>
            </a:pPr>
            <a:r>
              <a:rPr lang="en-US" sz="1700" b="1" spc="50" dirty="0"/>
              <a:t>#9.  Distance BO to blur 		7 or more</a:t>
            </a:r>
          </a:p>
          <a:p>
            <a:pPr marL="0" indent="0">
              <a:lnSpc>
                <a:spcPct val="80000"/>
              </a:lnSpc>
              <a:spcBef>
                <a:spcPts val="0"/>
              </a:spcBef>
              <a:buNone/>
            </a:pPr>
            <a:r>
              <a:rPr lang="en-US" sz="1700" b="1" spc="50" dirty="0"/>
              <a:t>#10. Distance BO break &amp; </a:t>
            </a:r>
            <a:r>
              <a:rPr lang="en-US" sz="1700" b="1" spc="50" dirty="0" err="1"/>
              <a:t>recov</a:t>
            </a:r>
            <a:r>
              <a:rPr lang="en-US" sz="1700" b="1" spc="50" dirty="0"/>
              <a:t> 	20/10</a:t>
            </a:r>
          </a:p>
          <a:p>
            <a:pPr marL="0" indent="0">
              <a:lnSpc>
                <a:spcPct val="80000"/>
              </a:lnSpc>
              <a:spcBef>
                <a:spcPts val="0"/>
              </a:spcBef>
              <a:buNone/>
            </a:pPr>
            <a:r>
              <a:rPr lang="en-US" sz="1700" b="1" spc="50" dirty="0"/>
              <a:t>#11. Distance BI break &amp; </a:t>
            </a:r>
            <a:r>
              <a:rPr lang="en-US" sz="1700" b="1" spc="50" dirty="0" err="1"/>
              <a:t>recov</a:t>
            </a:r>
            <a:r>
              <a:rPr lang="en-US" sz="1700" b="1" spc="50" dirty="0"/>
              <a:t>	9/5</a:t>
            </a:r>
          </a:p>
          <a:p>
            <a:pPr marL="0" indent="0">
              <a:lnSpc>
                <a:spcPct val="80000"/>
              </a:lnSpc>
              <a:spcBef>
                <a:spcPts val="0"/>
              </a:spcBef>
              <a:spcAft>
                <a:spcPts val="400"/>
              </a:spcAft>
              <a:buNone/>
            </a:pPr>
            <a:r>
              <a:rPr lang="en-US" sz="1700" b="1" spc="50" dirty="0"/>
              <a:t>#12. Distance vertical phoria.	neg</a:t>
            </a:r>
          </a:p>
          <a:p>
            <a:pPr marL="0" indent="0">
              <a:lnSpc>
                <a:spcPct val="80000"/>
              </a:lnSpc>
              <a:spcBef>
                <a:spcPts val="0"/>
              </a:spcBef>
              <a:buNone/>
            </a:pPr>
            <a:r>
              <a:rPr lang="en-US" sz="1700" b="1" spc="50" dirty="0"/>
              <a:t>#13. Induced near phoria 		6 </a:t>
            </a:r>
            <a:r>
              <a:rPr lang="en-US" sz="1700" b="1" spc="50" dirty="0" err="1"/>
              <a:t>exo</a:t>
            </a:r>
            <a:endParaRPr lang="en-US" sz="1700" b="1" spc="50" dirty="0"/>
          </a:p>
          <a:p>
            <a:pPr marL="0" indent="0">
              <a:lnSpc>
                <a:spcPct val="80000"/>
              </a:lnSpc>
              <a:spcBef>
                <a:spcPts val="0"/>
              </a:spcBef>
              <a:buNone/>
            </a:pPr>
            <a:r>
              <a:rPr lang="en-US" sz="1700" b="1" spc="50" dirty="0"/>
              <a:t>#14. Fused cross cylinder  		+1.0-+1.75</a:t>
            </a:r>
          </a:p>
          <a:p>
            <a:pPr marL="0" indent="0">
              <a:lnSpc>
                <a:spcPct val="80000"/>
              </a:lnSpc>
              <a:spcBef>
                <a:spcPts val="0"/>
              </a:spcBef>
              <a:buNone/>
            </a:pPr>
            <a:r>
              <a:rPr lang="en-US" sz="1700" b="1" spc="50" dirty="0"/>
              <a:t>#15. Near phoria through #14 	6-8 </a:t>
            </a:r>
            <a:r>
              <a:rPr lang="en-US" sz="1700" b="1" spc="50" dirty="0" err="1"/>
              <a:t>exo</a:t>
            </a:r>
            <a:endParaRPr lang="en-US" sz="1700" b="1" spc="50" dirty="0"/>
          </a:p>
          <a:p>
            <a:pPr marL="0" indent="0">
              <a:lnSpc>
                <a:spcPct val="80000"/>
              </a:lnSpc>
              <a:spcBef>
                <a:spcPts val="0"/>
              </a:spcBef>
              <a:buNone/>
            </a:pPr>
            <a:r>
              <a:rPr lang="en-US" sz="1700" b="1" spc="50" dirty="0"/>
              <a:t>#16. Near BO blur-out, </a:t>
            </a:r>
            <a:r>
              <a:rPr lang="en-US" sz="1700" b="1" spc="50" dirty="0" err="1"/>
              <a:t>br</a:t>
            </a:r>
            <a:r>
              <a:rPr lang="en-US" sz="1700" b="1" spc="50" dirty="0"/>
              <a:t> &amp; rec 	14/21/15</a:t>
            </a:r>
          </a:p>
          <a:p>
            <a:pPr marL="0" indent="0">
              <a:lnSpc>
                <a:spcPct val="80000"/>
              </a:lnSpc>
              <a:spcBef>
                <a:spcPts val="0"/>
              </a:spcBef>
              <a:buNone/>
            </a:pPr>
            <a:r>
              <a:rPr lang="en-US" sz="1700" b="1" spc="50" dirty="0"/>
              <a:t>#17. Near BI blur-out, </a:t>
            </a:r>
            <a:r>
              <a:rPr lang="en-US" sz="1700" b="1" spc="50" dirty="0" err="1"/>
              <a:t>br</a:t>
            </a:r>
            <a:r>
              <a:rPr lang="en-US" sz="1700" b="1" spc="50" dirty="0"/>
              <a:t> &amp; rec 	14/22/18</a:t>
            </a:r>
          </a:p>
          <a:p>
            <a:pPr marL="0" indent="0">
              <a:lnSpc>
                <a:spcPct val="80000"/>
              </a:lnSpc>
              <a:spcBef>
                <a:spcPts val="0"/>
              </a:spcBef>
              <a:buNone/>
            </a:pPr>
            <a:r>
              <a:rPr lang="en-US" sz="1700" b="1" spc="50" dirty="0"/>
              <a:t>#18. Near vertical phoria 		neg</a:t>
            </a:r>
          </a:p>
          <a:p>
            <a:pPr marL="0" indent="0">
              <a:lnSpc>
                <a:spcPct val="80000"/>
              </a:lnSpc>
              <a:spcBef>
                <a:spcPts val="0"/>
              </a:spcBef>
              <a:buNone/>
            </a:pPr>
            <a:r>
              <a:rPr lang="en-US" sz="1700" b="1" spc="50" dirty="0"/>
              <a:t>#19. </a:t>
            </a:r>
            <a:r>
              <a:rPr lang="en-US" sz="1700" b="1" spc="50" dirty="0" err="1"/>
              <a:t>Accommod</a:t>
            </a:r>
            <a:r>
              <a:rPr lang="en-US" sz="1700" b="1" spc="50" dirty="0"/>
              <a:t> amp push-up   	Donders</a:t>
            </a:r>
          </a:p>
          <a:p>
            <a:pPr marL="0" indent="0">
              <a:lnSpc>
                <a:spcPct val="80000"/>
              </a:lnSpc>
              <a:spcBef>
                <a:spcPts val="0"/>
              </a:spcBef>
              <a:buNone/>
            </a:pPr>
            <a:r>
              <a:rPr lang="en-US" sz="1700" b="1" spc="50" dirty="0"/>
              <a:t>#20. Near minus lens blur-out    	–2.00 – -2.50</a:t>
            </a:r>
          </a:p>
          <a:p>
            <a:pPr marL="0" indent="0">
              <a:lnSpc>
                <a:spcPct val="80000"/>
              </a:lnSpc>
              <a:spcBef>
                <a:spcPts val="0"/>
              </a:spcBef>
              <a:buNone/>
            </a:pPr>
            <a:r>
              <a:rPr lang="en-US" sz="1700" b="1" spc="50" dirty="0"/>
              <a:t>#21. Near plus lens blur-out		+2.00 –+2.50</a:t>
            </a:r>
          </a:p>
          <a:p>
            <a:pPr marL="0" indent="0">
              <a:lnSpc>
                <a:spcPct val="80000"/>
              </a:lnSpc>
              <a:spcBef>
                <a:spcPts val="0"/>
              </a:spcBef>
              <a:spcAft>
                <a:spcPts val="600"/>
              </a:spcAft>
              <a:buNone/>
            </a:pPr>
            <a:endParaRPr lang="en-US" sz="1800" dirty="0"/>
          </a:p>
          <a:p>
            <a:pPr marL="0" indent="0">
              <a:lnSpc>
                <a:spcPct val="70000"/>
              </a:lnSpc>
              <a:spcBef>
                <a:spcPts val="0"/>
              </a:spcBef>
              <a:buNone/>
            </a:pPr>
            <a:endParaRPr lang="en-US" sz="1800" dirty="0"/>
          </a:p>
        </p:txBody>
      </p:sp>
      <p:sp>
        <p:nvSpPr>
          <p:cNvPr id="6" name="TextBox 5">
            <a:extLst>
              <a:ext uri="{FF2B5EF4-FFF2-40B4-BE49-F238E27FC236}">
                <a16:creationId xmlns:a16="http://schemas.microsoft.com/office/drawing/2014/main" id="{8B5A8A18-8833-D64D-939A-B0828BDACBB1}"/>
              </a:ext>
            </a:extLst>
          </p:cNvPr>
          <p:cNvSpPr txBox="1"/>
          <p:nvPr/>
        </p:nvSpPr>
        <p:spPr>
          <a:xfrm>
            <a:off x="532436" y="5139160"/>
            <a:ext cx="8229600" cy="1581330"/>
          </a:xfrm>
          <a:prstGeom prst="rect">
            <a:avLst/>
          </a:prstGeom>
          <a:noFill/>
          <a:ln w="25400">
            <a:solidFill>
              <a:schemeClr val="tx1"/>
            </a:solidFill>
          </a:ln>
        </p:spPr>
        <p:txBody>
          <a:bodyPr wrap="square" rtlCol="0">
            <a:spAutoFit/>
          </a:bodyPr>
          <a:lstStyle/>
          <a:p>
            <a:pPr>
              <a:lnSpc>
                <a:spcPct val="80000"/>
              </a:lnSpc>
            </a:pPr>
            <a:r>
              <a:rPr lang="en-US" b="1" dirty="0"/>
              <a:t>* Expected for ages 15-35 years; in younger children the blur-outs should be higher;</a:t>
            </a:r>
          </a:p>
          <a:p>
            <a:pPr>
              <a:lnSpc>
                <a:spcPct val="80000"/>
              </a:lnSpc>
              <a:spcAft>
                <a:spcPts val="600"/>
              </a:spcAft>
            </a:pPr>
            <a:r>
              <a:rPr lang="en-US" b="1" dirty="0"/>
              <a:t>    after age 35, lower.</a:t>
            </a:r>
          </a:p>
          <a:p>
            <a:pPr>
              <a:lnSpc>
                <a:spcPct val="80000"/>
              </a:lnSpc>
            </a:pPr>
            <a:r>
              <a:rPr lang="en-US" b="1" dirty="0"/>
              <a:t>** The 200-foot letter for all tests except the blur-out tests in which the smallest.    </a:t>
            </a:r>
          </a:p>
          <a:p>
            <a:pPr>
              <a:lnSpc>
                <a:spcPct val="80000"/>
              </a:lnSpc>
              <a:spcAft>
                <a:spcPts val="600"/>
              </a:spcAft>
            </a:pPr>
            <a:r>
              <a:rPr lang="en-US" b="1" dirty="0"/>
              <a:t>      read letters are used.</a:t>
            </a:r>
          </a:p>
          <a:p>
            <a:pPr>
              <a:lnSpc>
                <a:spcPct val="80000"/>
              </a:lnSpc>
            </a:pPr>
            <a:r>
              <a:rPr lang="en-US" b="1" dirty="0"/>
              <a:t>*** This and the rest (not #14) done with #7 in place until age 45 add +1.00 to #7,</a:t>
            </a:r>
          </a:p>
          <a:p>
            <a:pPr>
              <a:lnSpc>
                <a:spcPct val="80000"/>
              </a:lnSpc>
            </a:pPr>
            <a:r>
              <a:rPr lang="en-US" b="1" dirty="0"/>
              <a:t>        age 50 add +1.50, age 55 add +2.00, age 60 add +2.25, age 65 add + 2.50.</a:t>
            </a:r>
          </a:p>
        </p:txBody>
      </p:sp>
    </p:spTree>
    <p:extLst>
      <p:ext uri="{BB962C8B-B14F-4D97-AF65-F5344CB8AC3E}">
        <p14:creationId xmlns:p14="http://schemas.microsoft.com/office/powerpoint/2010/main" val="37519033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047" y="575445"/>
            <a:ext cx="8175552" cy="3218210"/>
          </a:xfrm>
        </p:spPr>
        <p:txBody>
          <a:bodyPr>
            <a:normAutofit/>
          </a:bodyPr>
          <a:lstStyle/>
          <a:p>
            <a:r>
              <a:rPr lang="en-US" b="1" dirty="0"/>
              <a:t>HENNING’S</a:t>
            </a:r>
            <a:br>
              <a:rPr lang="en-US" b="1" dirty="0"/>
            </a:br>
            <a:r>
              <a:rPr lang="en-US" b="1" dirty="0"/>
              <a:t>8-STEP ANALYSIS OF 21-POINTS</a:t>
            </a:r>
            <a:br>
              <a:rPr lang="en-US" b="1" dirty="0"/>
            </a:br>
            <a:r>
              <a:rPr lang="en-US" b="1" dirty="0"/>
              <a:t>FOR DETERMINING THE FILTER AND PRISM TRAINING Rx</a:t>
            </a:r>
          </a:p>
        </p:txBody>
      </p:sp>
      <p:sp>
        <p:nvSpPr>
          <p:cNvPr id="4" name="TextBox 3"/>
          <p:cNvSpPr txBox="1"/>
          <p:nvPr/>
        </p:nvSpPr>
        <p:spPr>
          <a:xfrm>
            <a:off x="8181148" y="692811"/>
            <a:ext cx="184666"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40510862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2CE9722-7845-C84F-9D8F-A7E28A4BDAA0}"/>
              </a:ext>
            </a:extLst>
          </p:cNvPr>
          <p:cNvPicPr>
            <a:picLocks noGrp="1" noChangeAspect="1"/>
          </p:cNvPicPr>
          <p:nvPr>
            <p:ph idx="1"/>
          </p:nvPr>
        </p:nvPicPr>
        <p:blipFill>
          <a:blip r:embed="rId2"/>
          <a:stretch>
            <a:fillRect/>
          </a:stretch>
        </p:blipFill>
        <p:spPr>
          <a:xfrm>
            <a:off x="2631990" y="222422"/>
            <a:ext cx="4322978" cy="6627175"/>
          </a:xfrm>
          <a:prstGeom prst="rect">
            <a:avLst/>
          </a:prstGeom>
        </p:spPr>
      </p:pic>
    </p:spTree>
    <p:extLst>
      <p:ext uri="{BB962C8B-B14F-4D97-AF65-F5344CB8AC3E}">
        <p14:creationId xmlns:p14="http://schemas.microsoft.com/office/powerpoint/2010/main" val="15615325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4556" y="311709"/>
            <a:ext cx="4334719" cy="1478690"/>
          </a:xfrm>
        </p:spPr>
        <p:txBody>
          <a:bodyPr>
            <a:normAutofit fontScale="90000"/>
          </a:bodyPr>
          <a:lstStyle/>
          <a:p>
            <a:r>
              <a:rPr lang="en-US" sz="4000" b="1" dirty="0">
                <a:latin typeface="Arial"/>
                <a:cs typeface="Arial"/>
              </a:rPr>
              <a:t>STEP 1:  </a:t>
            </a:r>
            <a:br>
              <a:rPr lang="en-US" sz="4000" b="1" dirty="0">
                <a:latin typeface="Arial"/>
                <a:cs typeface="Arial"/>
              </a:rPr>
            </a:br>
            <a:r>
              <a:rPr lang="en-US" sz="4000" b="1" dirty="0">
                <a:latin typeface="Arial"/>
                <a:cs typeface="Arial"/>
              </a:rPr>
              <a:t>Mu-Delta </a:t>
            </a:r>
            <a:r>
              <a:rPr lang="en-US" sz="4000" b="1" dirty="0" err="1">
                <a:latin typeface="Arial"/>
                <a:cs typeface="Arial"/>
              </a:rPr>
              <a:t>μδ</a:t>
            </a:r>
            <a:r>
              <a:rPr lang="en-US" sz="4000" b="1" dirty="0">
                <a:latin typeface="Arial"/>
                <a:cs typeface="Arial"/>
              </a:rPr>
              <a:t> for Low Ductions. </a:t>
            </a:r>
            <a:endParaRPr lang="en-US" b="1" dirty="0">
              <a:latin typeface="Arial"/>
              <a:cs typeface="Arial"/>
            </a:endParaRPr>
          </a:p>
        </p:txBody>
      </p:sp>
      <p:sp>
        <p:nvSpPr>
          <p:cNvPr id="3" name="Content Placeholder 2"/>
          <p:cNvSpPr>
            <a:spLocks noGrp="1"/>
          </p:cNvSpPr>
          <p:nvPr>
            <p:ph idx="1"/>
          </p:nvPr>
        </p:nvSpPr>
        <p:spPr>
          <a:xfrm>
            <a:off x="2057478" y="2037991"/>
            <a:ext cx="5578997" cy="4323053"/>
          </a:xfrm>
        </p:spPr>
        <p:txBody>
          <a:bodyPr>
            <a:normAutofit fontScale="92500" lnSpcReduction="10000"/>
          </a:bodyPr>
          <a:lstStyle/>
          <a:p>
            <a:pPr marL="0" indent="0" algn="ctr">
              <a:lnSpc>
                <a:spcPct val="120000"/>
              </a:lnSpc>
              <a:spcBef>
                <a:spcPts val="0"/>
              </a:spcBef>
              <a:buNone/>
            </a:pPr>
            <a:r>
              <a:rPr lang="en-US" sz="2600" dirty="0">
                <a:cs typeface="Arial"/>
              </a:rPr>
              <a:t> </a:t>
            </a:r>
            <a:r>
              <a:rPr lang="en-US" sz="2600" dirty="0" err="1">
                <a:cs typeface="Arial"/>
              </a:rPr>
              <a:t>Expecteds</a:t>
            </a:r>
            <a:endParaRPr lang="en-US" sz="2600" dirty="0">
              <a:cs typeface="Arial"/>
            </a:endParaRPr>
          </a:p>
          <a:p>
            <a:pPr marL="457200" lvl="1" indent="0">
              <a:lnSpc>
                <a:spcPct val="90000"/>
              </a:lnSpc>
              <a:spcBef>
                <a:spcPts val="0"/>
              </a:spcBef>
              <a:buNone/>
            </a:pPr>
            <a:r>
              <a:rPr lang="en-US" sz="2600" spc="100" dirty="0">
                <a:cs typeface="Arial"/>
              </a:rPr>
              <a:t>#10. Distance BO duction.	</a:t>
            </a:r>
            <a:r>
              <a:rPr lang="en-US" sz="2600" b="1" dirty="0">
                <a:cs typeface="Arial"/>
              </a:rPr>
              <a:t>20/10</a:t>
            </a:r>
          </a:p>
          <a:p>
            <a:pPr marL="457200" lvl="1" indent="0">
              <a:lnSpc>
                <a:spcPct val="90000"/>
              </a:lnSpc>
              <a:spcBef>
                <a:spcPts val="0"/>
              </a:spcBef>
              <a:buNone/>
            </a:pPr>
            <a:r>
              <a:rPr lang="en-US" sz="2600" spc="100" dirty="0">
                <a:cs typeface="Arial"/>
              </a:rPr>
              <a:t>#11. </a:t>
            </a:r>
            <a:r>
              <a:rPr lang="en-US" sz="2600" spc="70" dirty="0">
                <a:cs typeface="Arial"/>
              </a:rPr>
              <a:t>Distance BI </a:t>
            </a:r>
            <a:r>
              <a:rPr lang="en-US" sz="2600" spc="100" dirty="0">
                <a:cs typeface="Arial"/>
              </a:rPr>
              <a:t>duction. 	</a:t>
            </a:r>
            <a:r>
              <a:rPr lang="en-US" sz="2600" b="1" dirty="0">
                <a:cs typeface="Arial"/>
              </a:rPr>
              <a:t>9/5 </a:t>
            </a:r>
          </a:p>
          <a:p>
            <a:pPr marL="457200" lvl="1" indent="0">
              <a:lnSpc>
                <a:spcPct val="90000"/>
              </a:lnSpc>
              <a:spcBef>
                <a:spcPts val="0"/>
              </a:spcBef>
              <a:buNone/>
            </a:pPr>
            <a:r>
              <a:rPr lang="en-US" sz="2600" dirty="0">
                <a:cs typeface="Arial"/>
              </a:rPr>
              <a:t>#16.  </a:t>
            </a:r>
            <a:r>
              <a:rPr lang="en-US" sz="2600" spc="-70" dirty="0">
                <a:cs typeface="Arial"/>
              </a:rPr>
              <a:t>Near </a:t>
            </a:r>
            <a:r>
              <a:rPr lang="en-US" sz="2600" spc="100" dirty="0">
                <a:cs typeface="Arial"/>
              </a:rPr>
              <a:t>duction</a:t>
            </a:r>
            <a:r>
              <a:rPr lang="en-US" sz="2600" spc="-70" dirty="0">
                <a:cs typeface="Arial"/>
              </a:rPr>
              <a:t>. </a:t>
            </a:r>
            <a:r>
              <a:rPr lang="en-US" sz="2600" dirty="0">
                <a:cs typeface="Arial"/>
              </a:rPr>
              <a:t>	  		</a:t>
            </a:r>
            <a:r>
              <a:rPr lang="en-US" sz="2600" b="1" dirty="0">
                <a:cs typeface="Arial"/>
              </a:rPr>
              <a:t>21/15</a:t>
            </a:r>
          </a:p>
          <a:p>
            <a:pPr marL="457200" lvl="1" indent="0">
              <a:lnSpc>
                <a:spcPct val="90000"/>
              </a:lnSpc>
              <a:spcBef>
                <a:spcPts val="0"/>
              </a:spcBef>
              <a:buNone/>
            </a:pPr>
            <a:r>
              <a:rPr lang="en-US" sz="2600" dirty="0">
                <a:cs typeface="Arial"/>
              </a:rPr>
              <a:t>#17.</a:t>
            </a:r>
            <a:r>
              <a:rPr lang="en-US" sz="2600" spc="-70" dirty="0">
                <a:cs typeface="Arial"/>
              </a:rPr>
              <a:t>  Near BI </a:t>
            </a:r>
            <a:r>
              <a:rPr lang="en-US" sz="2600" spc="100" dirty="0">
                <a:cs typeface="Arial"/>
              </a:rPr>
              <a:t>duction</a:t>
            </a:r>
            <a:r>
              <a:rPr lang="en-US" sz="2600" spc="-70" dirty="0">
                <a:cs typeface="Arial"/>
              </a:rPr>
              <a:t>.</a:t>
            </a:r>
            <a:r>
              <a:rPr lang="en-US" sz="2600" dirty="0">
                <a:cs typeface="Arial"/>
              </a:rPr>
              <a:t>	  		</a:t>
            </a:r>
            <a:r>
              <a:rPr lang="en-US" sz="2600" b="1" spc="-50" dirty="0">
                <a:cs typeface="Arial"/>
              </a:rPr>
              <a:t>22/18</a:t>
            </a:r>
          </a:p>
          <a:p>
            <a:pPr marL="400050" lvl="1" indent="0">
              <a:lnSpc>
                <a:spcPct val="90000"/>
              </a:lnSpc>
              <a:spcBef>
                <a:spcPts val="0"/>
              </a:spcBef>
              <a:buNone/>
            </a:pPr>
            <a:endParaRPr lang="en-US" sz="2600" dirty="0">
              <a:cs typeface="Arial"/>
            </a:endParaRPr>
          </a:p>
          <a:p>
            <a:pPr marL="400050" lvl="1" indent="0">
              <a:lnSpc>
                <a:spcPct val="110000"/>
              </a:lnSpc>
              <a:spcBef>
                <a:spcPts val="0"/>
              </a:spcBef>
              <a:buNone/>
            </a:pPr>
            <a:r>
              <a:rPr lang="en-US" sz="2600" b="1" dirty="0">
                <a:cs typeface="Arial"/>
              </a:rPr>
              <a:t>If either #10 &amp; #11 or #16 &amp; #17 is low, Call Step 1 </a:t>
            </a:r>
            <a:r>
              <a:rPr lang="en-US" sz="2600" b="1" dirty="0" err="1">
                <a:cs typeface="Arial"/>
              </a:rPr>
              <a:t>μδ</a:t>
            </a:r>
            <a:r>
              <a:rPr lang="en-US" sz="2600" b="1" dirty="0">
                <a:cs typeface="Arial"/>
              </a:rPr>
              <a:t> X 1</a:t>
            </a:r>
          </a:p>
          <a:p>
            <a:pPr marL="400050" lvl="1" indent="0">
              <a:lnSpc>
                <a:spcPct val="110000"/>
              </a:lnSpc>
              <a:spcBef>
                <a:spcPts val="0"/>
              </a:spcBef>
              <a:buNone/>
            </a:pPr>
            <a:r>
              <a:rPr lang="en-US" sz="2600" b="1" dirty="0">
                <a:cs typeface="Arial"/>
              </a:rPr>
              <a:t>If both are low, Call Step 2 </a:t>
            </a:r>
            <a:r>
              <a:rPr lang="en-US" sz="2600" b="1" dirty="0" err="1">
                <a:cs typeface="Arial"/>
              </a:rPr>
              <a:t>μδ</a:t>
            </a:r>
            <a:r>
              <a:rPr lang="en-US" sz="2600" b="1" dirty="0">
                <a:cs typeface="Arial"/>
              </a:rPr>
              <a:t> X 2</a:t>
            </a:r>
          </a:p>
          <a:p>
            <a:pPr marL="0" indent="0">
              <a:lnSpc>
                <a:spcPct val="90000"/>
              </a:lnSpc>
              <a:spcBef>
                <a:spcPts val="0"/>
              </a:spcBef>
              <a:buNone/>
            </a:pPr>
            <a:endParaRPr lang="en-US" sz="3000" spc="-50" dirty="0">
              <a:latin typeface="Arial"/>
              <a:cs typeface="Arial"/>
            </a:endParaRPr>
          </a:p>
          <a:p>
            <a:pPr marL="0" indent="0" algn="ctr">
              <a:lnSpc>
                <a:spcPct val="120000"/>
              </a:lnSpc>
              <a:spcBef>
                <a:spcPts val="0"/>
              </a:spcBef>
              <a:buNone/>
            </a:pPr>
            <a:r>
              <a:rPr lang="en-US" sz="3000" b="1" dirty="0">
                <a:latin typeface="Arial"/>
                <a:cs typeface="Arial"/>
              </a:rPr>
              <a:t>If</a:t>
            </a:r>
            <a:r>
              <a:rPr lang="en-US" sz="2800" b="1" dirty="0">
                <a:latin typeface="Arial"/>
                <a:cs typeface="Arial"/>
              </a:rPr>
              <a:t> all ductions are normal</a:t>
            </a:r>
          </a:p>
          <a:p>
            <a:pPr marL="0" indent="0" algn="ctr">
              <a:lnSpc>
                <a:spcPct val="120000"/>
              </a:lnSpc>
              <a:spcBef>
                <a:spcPts val="0"/>
              </a:spcBef>
              <a:buNone/>
            </a:pPr>
            <a:r>
              <a:rPr lang="en-US" sz="2800" b="1" dirty="0">
                <a:latin typeface="Arial"/>
                <a:cs typeface="Arial"/>
              </a:rPr>
              <a:t>Call step 1 NEGATIVE</a:t>
            </a:r>
            <a:endParaRPr lang="en-US" sz="3000" b="1" spc="-50" dirty="0">
              <a:latin typeface="Arial"/>
              <a:cs typeface="Arial"/>
            </a:endParaRPr>
          </a:p>
          <a:p>
            <a:pPr marL="0" indent="0" algn="ctr">
              <a:lnSpc>
                <a:spcPct val="90000"/>
              </a:lnSpc>
              <a:spcBef>
                <a:spcPts val="0"/>
              </a:spcBef>
              <a:buNone/>
            </a:pPr>
            <a:endParaRPr lang="en-US" sz="2800" b="1" dirty="0">
              <a:latin typeface="Arial"/>
              <a:cs typeface="Arial"/>
            </a:endParaRPr>
          </a:p>
        </p:txBody>
      </p:sp>
    </p:spTree>
    <p:extLst>
      <p:ext uri="{BB962C8B-B14F-4D97-AF65-F5344CB8AC3E}">
        <p14:creationId xmlns:p14="http://schemas.microsoft.com/office/powerpoint/2010/main" val="28889508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6373" y="394544"/>
            <a:ext cx="5119542" cy="1494258"/>
          </a:xfrm>
        </p:spPr>
        <p:txBody>
          <a:bodyPr anchor="t" anchorCtr="0">
            <a:noAutofit/>
          </a:bodyPr>
          <a:lstStyle/>
          <a:p>
            <a:r>
              <a:rPr lang="en-US" sz="4000" b="1" dirty="0">
                <a:latin typeface="Arial"/>
                <a:cs typeface="Arial"/>
              </a:rPr>
              <a:t>STEP 2</a:t>
            </a:r>
            <a:br>
              <a:rPr lang="en-US" sz="4000" b="1" dirty="0">
                <a:latin typeface="Arial"/>
                <a:cs typeface="Arial"/>
              </a:rPr>
            </a:br>
            <a:r>
              <a:rPr lang="en-US" sz="3200" b="1" dirty="0">
                <a:latin typeface="Arial"/>
                <a:cs typeface="Arial"/>
              </a:rPr>
              <a:t>Prism for Phoria Training</a:t>
            </a:r>
            <a:r>
              <a:rPr lang="en-US" sz="4000" b="1" dirty="0">
                <a:latin typeface="Arial"/>
                <a:cs typeface="Arial"/>
              </a:rPr>
              <a:t> </a:t>
            </a:r>
          </a:p>
        </p:txBody>
      </p:sp>
      <p:sp>
        <p:nvSpPr>
          <p:cNvPr id="3" name="Content Placeholder 2"/>
          <p:cNvSpPr>
            <a:spLocks noGrp="1"/>
          </p:cNvSpPr>
          <p:nvPr>
            <p:ph idx="1"/>
          </p:nvPr>
        </p:nvSpPr>
        <p:spPr>
          <a:xfrm>
            <a:off x="2172131" y="1761483"/>
            <a:ext cx="4935828" cy="4521818"/>
          </a:xfrm>
        </p:spPr>
        <p:txBody>
          <a:bodyPr>
            <a:noAutofit/>
          </a:bodyPr>
          <a:lstStyle/>
          <a:p>
            <a:pPr marL="0" indent="0">
              <a:spcBef>
                <a:spcPts val="0"/>
              </a:spcBef>
              <a:spcAft>
                <a:spcPts val="600"/>
              </a:spcAft>
              <a:buNone/>
            </a:pPr>
            <a:r>
              <a:rPr lang="en-US" sz="2400" dirty="0">
                <a:cs typeface="Arial"/>
              </a:rPr>
              <a:t>Observe all </a:t>
            </a:r>
            <a:r>
              <a:rPr lang="en-US" sz="2400" dirty="0" err="1">
                <a:cs typeface="Arial"/>
              </a:rPr>
              <a:t>phorias</a:t>
            </a:r>
            <a:r>
              <a:rPr lang="en-US" sz="2400" dirty="0">
                <a:cs typeface="Arial"/>
              </a:rPr>
              <a:t>. </a:t>
            </a:r>
          </a:p>
          <a:p>
            <a:pPr marL="0" indent="0">
              <a:lnSpc>
                <a:spcPct val="80000"/>
              </a:lnSpc>
              <a:spcBef>
                <a:spcPts val="0"/>
              </a:spcBef>
              <a:spcAft>
                <a:spcPts val="600"/>
              </a:spcAft>
              <a:buNone/>
            </a:pPr>
            <a:r>
              <a:rPr lang="en-US" sz="2400" dirty="0">
                <a:cs typeface="Arial"/>
              </a:rPr>
              <a:t>If grand average of phoria finding is </a:t>
            </a:r>
            <a:r>
              <a:rPr lang="en-US" sz="2400" dirty="0" err="1">
                <a:cs typeface="Arial"/>
              </a:rPr>
              <a:t>eso</a:t>
            </a:r>
            <a:r>
              <a:rPr lang="en-US" sz="2400" dirty="0">
                <a:cs typeface="Arial"/>
              </a:rPr>
              <a:t>, train with BI.</a:t>
            </a:r>
          </a:p>
          <a:p>
            <a:pPr marL="0" indent="0">
              <a:lnSpc>
                <a:spcPct val="70000"/>
              </a:lnSpc>
              <a:spcBef>
                <a:spcPts val="0"/>
              </a:spcBef>
              <a:buNone/>
            </a:pPr>
            <a:r>
              <a:rPr lang="en-US" sz="2400" dirty="0">
                <a:cs typeface="Arial"/>
              </a:rPr>
              <a:t>Wear the BI duction recovery prism during light session to reduce the habitual esophoria.</a:t>
            </a:r>
          </a:p>
          <a:p>
            <a:pPr marL="0" indent="0">
              <a:lnSpc>
                <a:spcPct val="70000"/>
              </a:lnSpc>
              <a:spcBef>
                <a:spcPts val="0"/>
              </a:spcBef>
              <a:buNone/>
            </a:pPr>
            <a:endParaRPr lang="en-US" sz="2400" b="1" dirty="0">
              <a:cs typeface="Arial"/>
            </a:endParaRPr>
          </a:p>
          <a:p>
            <a:pPr marL="0" indent="0">
              <a:lnSpc>
                <a:spcPct val="80000"/>
              </a:lnSpc>
              <a:spcBef>
                <a:spcPts val="0"/>
              </a:spcBef>
              <a:spcAft>
                <a:spcPts val="600"/>
              </a:spcAft>
              <a:buNone/>
            </a:pPr>
            <a:r>
              <a:rPr lang="en-US" sz="2400" dirty="0">
                <a:cs typeface="Arial"/>
              </a:rPr>
              <a:t>If grand average is </a:t>
            </a:r>
            <a:r>
              <a:rPr lang="en-US" sz="2400" dirty="0" err="1">
                <a:cs typeface="Arial"/>
              </a:rPr>
              <a:t>exo</a:t>
            </a:r>
            <a:r>
              <a:rPr lang="en-US" sz="2400" dirty="0">
                <a:cs typeface="Arial"/>
              </a:rPr>
              <a:t> train with BO</a:t>
            </a:r>
          </a:p>
          <a:p>
            <a:pPr marL="0" indent="0">
              <a:lnSpc>
                <a:spcPct val="80000"/>
              </a:lnSpc>
              <a:spcBef>
                <a:spcPts val="0"/>
              </a:spcBef>
              <a:buNone/>
            </a:pPr>
            <a:r>
              <a:rPr lang="en-US" sz="2400" b="1" dirty="0">
                <a:cs typeface="Arial"/>
              </a:rPr>
              <a:t>Wear the BO duction recovery prism during light session to reduce the habitual </a:t>
            </a:r>
            <a:r>
              <a:rPr lang="en-US" sz="2400" b="1" dirty="0" err="1">
                <a:cs typeface="Arial"/>
              </a:rPr>
              <a:t>exo</a:t>
            </a:r>
            <a:r>
              <a:rPr lang="en-US" sz="2400" b="1" dirty="0">
                <a:cs typeface="Arial"/>
              </a:rPr>
              <a:t> phoria.</a:t>
            </a:r>
          </a:p>
          <a:p>
            <a:pPr marL="0" indent="0">
              <a:lnSpc>
                <a:spcPct val="80000"/>
              </a:lnSpc>
              <a:spcBef>
                <a:spcPts val="0"/>
              </a:spcBef>
              <a:buNone/>
            </a:pPr>
            <a:endParaRPr lang="en-US" sz="2400" dirty="0">
              <a:cs typeface="Arial"/>
            </a:endParaRPr>
          </a:p>
          <a:p>
            <a:pPr marL="0" indent="0" algn="ctr">
              <a:spcBef>
                <a:spcPts val="0"/>
              </a:spcBef>
              <a:buNone/>
            </a:pPr>
            <a:r>
              <a:rPr lang="en-US" sz="2800" b="1" dirty="0">
                <a:cs typeface="Arial"/>
              </a:rPr>
              <a:t>If borderline (can’t tell) call step #2 NEGATIVE</a:t>
            </a:r>
          </a:p>
          <a:p>
            <a:pPr marL="0" indent="0" algn="ctr">
              <a:lnSpc>
                <a:spcPct val="70000"/>
              </a:lnSpc>
              <a:spcBef>
                <a:spcPts val="0"/>
              </a:spcBef>
              <a:buNone/>
            </a:pPr>
            <a:endParaRPr lang="en-US" b="1" dirty="0">
              <a:cs typeface="Arial"/>
            </a:endParaRPr>
          </a:p>
        </p:txBody>
      </p:sp>
    </p:spTree>
    <p:extLst>
      <p:ext uri="{BB962C8B-B14F-4D97-AF65-F5344CB8AC3E}">
        <p14:creationId xmlns:p14="http://schemas.microsoft.com/office/powerpoint/2010/main" val="14762948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2332" y="433090"/>
            <a:ext cx="4309256" cy="992317"/>
          </a:xfrm>
        </p:spPr>
        <p:txBody>
          <a:bodyPr anchor="t" anchorCtr="0">
            <a:noAutofit/>
          </a:bodyPr>
          <a:lstStyle/>
          <a:p>
            <a:pPr>
              <a:lnSpc>
                <a:spcPct val="90000"/>
              </a:lnSpc>
            </a:pPr>
            <a:r>
              <a:rPr lang="en-US" sz="3600" b="1" dirty="0">
                <a:latin typeface="Arial"/>
                <a:cs typeface="Arial"/>
              </a:rPr>
              <a:t>STEP 3:  </a:t>
            </a:r>
            <a:br>
              <a:rPr lang="en-US" sz="3600" b="1" dirty="0">
                <a:latin typeface="Arial"/>
                <a:cs typeface="Arial"/>
              </a:rPr>
            </a:br>
            <a:r>
              <a:rPr lang="en-US" sz="2400" b="1" dirty="0">
                <a:latin typeface="Arial"/>
                <a:cs typeface="Arial"/>
              </a:rPr>
              <a:t>Low Accommodation</a:t>
            </a:r>
          </a:p>
        </p:txBody>
      </p:sp>
      <p:sp>
        <p:nvSpPr>
          <p:cNvPr id="3" name="Content Placeholder 2"/>
          <p:cNvSpPr>
            <a:spLocks noGrp="1"/>
          </p:cNvSpPr>
          <p:nvPr>
            <p:ph idx="1"/>
          </p:nvPr>
        </p:nvSpPr>
        <p:spPr>
          <a:xfrm>
            <a:off x="2001795" y="1836776"/>
            <a:ext cx="5239264" cy="2743201"/>
          </a:xfrm>
        </p:spPr>
        <p:txBody>
          <a:bodyPr>
            <a:normAutofit fontScale="25000" lnSpcReduction="20000"/>
          </a:bodyPr>
          <a:lstStyle/>
          <a:p>
            <a:pPr marL="0" indent="0" algn="ctr">
              <a:spcBef>
                <a:spcPts val="0"/>
              </a:spcBef>
              <a:buNone/>
            </a:pPr>
            <a:endParaRPr lang="en-US" sz="4400" dirty="0">
              <a:latin typeface="Arial"/>
              <a:cs typeface="Arial"/>
            </a:endParaRPr>
          </a:p>
          <a:p>
            <a:pPr marL="0" indent="0" algn="ctr">
              <a:spcBef>
                <a:spcPts val="0"/>
              </a:spcBef>
              <a:spcAft>
                <a:spcPts val="600"/>
              </a:spcAft>
              <a:buNone/>
            </a:pPr>
            <a:r>
              <a:rPr lang="en-US" sz="7200" b="1" spc="100" dirty="0">
                <a:latin typeface="Arial"/>
                <a:cs typeface="Arial"/>
              </a:rPr>
              <a:t>	</a:t>
            </a:r>
            <a:r>
              <a:rPr lang="en-US" sz="7200" b="1" spc="100" dirty="0" err="1">
                <a:latin typeface="Arial"/>
                <a:cs typeface="Arial"/>
              </a:rPr>
              <a:t>Expecteds</a:t>
            </a:r>
            <a:endParaRPr lang="en-US" sz="7200" b="1" spc="100" dirty="0">
              <a:latin typeface="Arial"/>
              <a:cs typeface="Arial"/>
            </a:endParaRPr>
          </a:p>
          <a:p>
            <a:pPr marL="0" indent="0" algn="ctr">
              <a:spcBef>
                <a:spcPts val="0"/>
              </a:spcBef>
              <a:spcAft>
                <a:spcPts val="600"/>
              </a:spcAft>
              <a:buNone/>
            </a:pPr>
            <a:r>
              <a:rPr lang="en-US" sz="7200" b="1" spc="100" dirty="0">
                <a:latin typeface="Arial"/>
                <a:cs typeface="Arial"/>
              </a:rPr>
              <a:t>	#20. Minus </a:t>
            </a:r>
            <a:r>
              <a:rPr lang="en-US" sz="7200" b="1" spc="100" dirty="0" err="1">
                <a:latin typeface="Arial"/>
                <a:cs typeface="Arial"/>
              </a:rPr>
              <a:t>lensens</a:t>
            </a:r>
            <a:r>
              <a:rPr lang="en-US" sz="7200" b="1" spc="100" dirty="0">
                <a:latin typeface="Arial"/>
                <a:cs typeface="Arial"/>
              </a:rPr>
              <a:t> to blur-out at 16”</a:t>
            </a:r>
            <a:r>
              <a:rPr lang="en-US" sz="7200" spc="100" dirty="0">
                <a:latin typeface="Arial"/>
                <a:cs typeface="Arial"/>
              </a:rPr>
              <a:t> </a:t>
            </a:r>
          </a:p>
          <a:p>
            <a:pPr marL="0" indent="0" algn="ctr">
              <a:spcBef>
                <a:spcPts val="0"/>
              </a:spcBef>
              <a:spcAft>
                <a:spcPts val="600"/>
              </a:spcAft>
              <a:buNone/>
            </a:pPr>
            <a:r>
              <a:rPr lang="en-US" sz="7200" spc="100" dirty="0">
                <a:latin typeface="Arial"/>
                <a:cs typeface="Arial"/>
              </a:rPr>
              <a:t>–2.00 to –2.50</a:t>
            </a:r>
          </a:p>
          <a:p>
            <a:pPr marL="0" indent="0" algn="ctr">
              <a:spcBef>
                <a:spcPts val="0"/>
              </a:spcBef>
              <a:spcAft>
                <a:spcPts val="600"/>
              </a:spcAft>
              <a:buNone/>
            </a:pPr>
            <a:r>
              <a:rPr lang="en-US" sz="7200" spc="100" dirty="0">
                <a:latin typeface="Arial"/>
                <a:cs typeface="Arial"/>
              </a:rPr>
              <a:t>       </a:t>
            </a:r>
            <a:r>
              <a:rPr lang="en-US" sz="7200" b="1" spc="100" dirty="0">
                <a:latin typeface="Arial"/>
                <a:cs typeface="Arial"/>
              </a:rPr>
              <a:t> #21. Plus lens to blur-out at 16</a:t>
            </a:r>
            <a:r>
              <a:rPr lang="en-US" sz="7200" spc="100" dirty="0">
                <a:latin typeface="Arial"/>
                <a:cs typeface="Arial"/>
              </a:rPr>
              <a:t>”	 	+2.00 to +2.50</a:t>
            </a:r>
          </a:p>
          <a:p>
            <a:pPr marL="0" indent="0" algn="ctr">
              <a:lnSpc>
                <a:spcPct val="110000"/>
              </a:lnSpc>
              <a:spcBef>
                <a:spcPts val="0"/>
              </a:spcBef>
              <a:buNone/>
            </a:pPr>
            <a:r>
              <a:rPr lang="en-US" sz="8000" b="1" dirty="0">
                <a:latin typeface="Arial"/>
                <a:cs typeface="Arial"/>
              </a:rPr>
              <a:t>If #20 is low relative to #21 - Use </a:t>
            </a:r>
            <a:r>
              <a:rPr lang="el-GR" sz="8000" b="1" dirty="0" err="1">
                <a:latin typeface="Arial"/>
                <a:cs typeface="Arial"/>
              </a:rPr>
              <a:t>αω</a:t>
            </a:r>
            <a:endParaRPr lang="en-US" sz="8000" b="1" dirty="0">
              <a:latin typeface="Arial"/>
              <a:cs typeface="Arial"/>
            </a:endParaRPr>
          </a:p>
          <a:p>
            <a:pPr marL="0" indent="0" algn="ctr">
              <a:lnSpc>
                <a:spcPct val="110000"/>
              </a:lnSpc>
              <a:spcBef>
                <a:spcPts val="0"/>
              </a:spcBef>
              <a:buNone/>
            </a:pPr>
            <a:endParaRPr lang="en-US" sz="7200" b="1" dirty="0">
              <a:latin typeface="Arial"/>
              <a:cs typeface="Arial"/>
            </a:endParaRPr>
          </a:p>
          <a:p>
            <a:pPr marL="0" indent="0" algn="ctr">
              <a:lnSpc>
                <a:spcPct val="110000"/>
              </a:lnSpc>
              <a:spcBef>
                <a:spcPts val="0"/>
              </a:spcBef>
              <a:buNone/>
            </a:pPr>
            <a:r>
              <a:rPr lang="en-US" sz="7200" dirty="0">
                <a:latin typeface="Arial"/>
                <a:cs typeface="Arial"/>
              </a:rPr>
              <a:t> Call step 3 NEGATIVE If minus (#20) is greater than or equal to plus (#21),</a:t>
            </a:r>
            <a:r>
              <a:rPr lang="en-US" sz="7200" b="1" dirty="0">
                <a:latin typeface="Arial"/>
                <a:cs typeface="Arial"/>
              </a:rPr>
              <a:t>.</a:t>
            </a:r>
            <a:r>
              <a:rPr lang="en-US" sz="7200" b="1" i="1" spc="100" dirty="0">
                <a:latin typeface="Arial"/>
                <a:cs typeface="Arial"/>
              </a:rPr>
              <a:t> </a:t>
            </a:r>
            <a:r>
              <a:rPr lang="en-US" sz="7200" b="1" dirty="0">
                <a:latin typeface="Arial"/>
                <a:cs typeface="Arial"/>
              </a:rPr>
              <a:t> </a:t>
            </a:r>
          </a:p>
        </p:txBody>
      </p:sp>
      <p:sp>
        <p:nvSpPr>
          <p:cNvPr id="4" name="TextBox 3">
            <a:extLst>
              <a:ext uri="{FF2B5EF4-FFF2-40B4-BE49-F238E27FC236}">
                <a16:creationId xmlns:a16="http://schemas.microsoft.com/office/drawing/2014/main" id="{1FCAA15A-5063-294A-9DB6-85551FB1A448}"/>
              </a:ext>
            </a:extLst>
          </p:cNvPr>
          <p:cNvSpPr txBox="1"/>
          <p:nvPr/>
        </p:nvSpPr>
        <p:spPr>
          <a:xfrm>
            <a:off x="2107218" y="5071432"/>
            <a:ext cx="5034987" cy="1292662"/>
          </a:xfrm>
          <a:prstGeom prst="rect">
            <a:avLst/>
          </a:prstGeom>
          <a:noFill/>
          <a:ln>
            <a:solidFill>
              <a:schemeClr val="tx1"/>
            </a:solidFill>
          </a:ln>
        </p:spPr>
        <p:txBody>
          <a:bodyPr wrap="square" rtlCol="0">
            <a:spAutoFit/>
          </a:bodyPr>
          <a:lstStyle/>
          <a:p>
            <a:pPr algn="ctr"/>
            <a:r>
              <a:rPr lang="en-US" sz="2400" b="1" i="1" spc="100" dirty="0">
                <a:latin typeface="Arial"/>
                <a:cs typeface="Arial"/>
              </a:rPr>
              <a:t>MUST CONSIDER AGE</a:t>
            </a:r>
            <a:endParaRPr lang="en-US" sz="2400" i="1" spc="100" dirty="0">
              <a:latin typeface="Arial"/>
              <a:cs typeface="Arial"/>
            </a:endParaRPr>
          </a:p>
          <a:p>
            <a:pPr lvl="1"/>
            <a:r>
              <a:rPr lang="en-US" dirty="0"/>
              <a:t>For 15-35 years use Expected; </a:t>
            </a:r>
          </a:p>
          <a:p>
            <a:pPr lvl="1"/>
            <a:r>
              <a:rPr lang="en-US" dirty="0"/>
              <a:t>For 14 years and younger expect higher</a:t>
            </a:r>
          </a:p>
          <a:p>
            <a:pPr lvl="1"/>
            <a:r>
              <a:rPr lang="en-US" dirty="0"/>
              <a:t>For after age 35, Use less then expected.</a:t>
            </a:r>
            <a:endParaRPr lang="en-US" dirty="0">
              <a:latin typeface="Arial"/>
              <a:cs typeface="Arial"/>
            </a:endParaRPr>
          </a:p>
        </p:txBody>
      </p:sp>
    </p:spTree>
    <p:extLst>
      <p:ext uri="{BB962C8B-B14F-4D97-AF65-F5344CB8AC3E}">
        <p14:creationId xmlns:p14="http://schemas.microsoft.com/office/powerpoint/2010/main" val="3249760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3093" y="110274"/>
            <a:ext cx="5671595" cy="2511706"/>
          </a:xfrm>
        </p:spPr>
        <p:txBody>
          <a:bodyPr anchor="t" anchorCtr="0">
            <a:normAutofit fontScale="90000"/>
          </a:bodyPr>
          <a:lstStyle/>
          <a:p>
            <a:r>
              <a:rPr lang="en-US" sz="3600" b="1" dirty="0">
                <a:latin typeface="Arial"/>
                <a:cs typeface="Arial"/>
              </a:rPr>
              <a:t>STEP 4: </a:t>
            </a:r>
            <a:br>
              <a:rPr lang="en-US" sz="3600" b="1" dirty="0">
                <a:latin typeface="Arial"/>
                <a:cs typeface="Arial"/>
              </a:rPr>
            </a:br>
            <a:r>
              <a:rPr lang="en-US" sz="2200" dirty="0">
                <a:latin typeface="Arial"/>
                <a:cs typeface="Arial"/>
              </a:rPr>
              <a:t>Patients usually wear prisms that are opposite to their phoria to train to reduce the phoria (as in Step 2).</a:t>
            </a:r>
            <a:br>
              <a:rPr lang="en-US" sz="2200" dirty="0">
                <a:latin typeface="Arial"/>
                <a:cs typeface="Arial"/>
              </a:rPr>
            </a:br>
            <a:r>
              <a:rPr lang="en-US" sz="2200" dirty="0">
                <a:latin typeface="Arial"/>
                <a:cs typeface="Arial"/>
              </a:rPr>
              <a:t> </a:t>
            </a:r>
            <a:br>
              <a:rPr lang="en-US" sz="3600" b="1" dirty="0">
                <a:latin typeface="Arial"/>
                <a:cs typeface="Arial"/>
              </a:rPr>
            </a:br>
            <a:r>
              <a:rPr lang="en-US" sz="2700" b="1" dirty="0">
                <a:latin typeface="Arial"/>
                <a:cs typeface="Arial"/>
              </a:rPr>
              <a:t>But not when Phoria at Far Disagrees with Duction at Far</a:t>
            </a:r>
            <a:br>
              <a:rPr lang="en-US" sz="3600" b="1" dirty="0">
                <a:latin typeface="Arial"/>
                <a:cs typeface="Arial"/>
              </a:rPr>
            </a:br>
            <a:br>
              <a:rPr lang="en-US" sz="3600" dirty="0">
                <a:latin typeface="Arial"/>
                <a:cs typeface="Arial"/>
              </a:rPr>
            </a:br>
            <a:endParaRPr lang="en-US" sz="3600" b="1" dirty="0">
              <a:latin typeface="Arial"/>
              <a:cs typeface="Arial"/>
            </a:endParaRPr>
          </a:p>
        </p:txBody>
      </p:sp>
      <p:sp>
        <p:nvSpPr>
          <p:cNvPr id="3" name="Content Placeholder 2"/>
          <p:cNvSpPr>
            <a:spLocks noGrp="1"/>
          </p:cNvSpPr>
          <p:nvPr>
            <p:ph idx="1"/>
          </p:nvPr>
        </p:nvSpPr>
        <p:spPr>
          <a:xfrm>
            <a:off x="2155276" y="2770239"/>
            <a:ext cx="5221705" cy="2367572"/>
          </a:xfrm>
        </p:spPr>
        <p:txBody>
          <a:bodyPr>
            <a:noAutofit/>
          </a:bodyPr>
          <a:lstStyle/>
          <a:p>
            <a:pPr marL="457200" indent="-457200">
              <a:lnSpc>
                <a:spcPct val="70000"/>
              </a:lnSpc>
              <a:spcBef>
                <a:spcPts val="600"/>
              </a:spcBef>
              <a:spcAft>
                <a:spcPts val="600"/>
              </a:spcAft>
              <a:buFont typeface="+mj-lt"/>
              <a:buAutoNum type="arabicPeriod"/>
            </a:pPr>
            <a:r>
              <a:rPr lang="en-US" sz="2400" b="1" dirty="0">
                <a:latin typeface="Arial"/>
                <a:cs typeface="Arial"/>
              </a:rPr>
              <a:t>Train with BI prism despite a (#9) exophoria when BI ductions are low and BO are high or normal.</a:t>
            </a:r>
          </a:p>
          <a:p>
            <a:pPr marL="457200" indent="-457200">
              <a:lnSpc>
                <a:spcPct val="70000"/>
              </a:lnSpc>
              <a:spcBef>
                <a:spcPts val="600"/>
              </a:spcBef>
              <a:spcAft>
                <a:spcPts val="600"/>
              </a:spcAft>
              <a:buFont typeface="+mj-lt"/>
              <a:buAutoNum type="arabicPeriod"/>
            </a:pPr>
            <a:r>
              <a:rPr lang="en-US" sz="2400" b="1" dirty="0">
                <a:latin typeface="Arial"/>
                <a:cs typeface="Arial"/>
              </a:rPr>
              <a:t>Train with BO despite esophoria (#8) if BO ductions (#10) are low and BI are normal or high. </a:t>
            </a:r>
          </a:p>
          <a:p>
            <a:pPr marL="0" indent="0" algn="ctr">
              <a:lnSpc>
                <a:spcPct val="70000"/>
              </a:lnSpc>
              <a:spcBef>
                <a:spcPts val="1200"/>
              </a:spcBef>
              <a:buNone/>
            </a:pPr>
            <a:endParaRPr lang="en-US" sz="2400" dirty="0">
              <a:cs typeface="Arial"/>
            </a:endParaRPr>
          </a:p>
        </p:txBody>
      </p:sp>
      <p:sp>
        <p:nvSpPr>
          <p:cNvPr id="5" name="Rectangle 4">
            <a:extLst>
              <a:ext uri="{FF2B5EF4-FFF2-40B4-BE49-F238E27FC236}">
                <a16:creationId xmlns:a16="http://schemas.microsoft.com/office/drawing/2014/main" id="{BBB5CABF-2AF5-D44A-B946-23F3D9E66A18}"/>
              </a:ext>
            </a:extLst>
          </p:cNvPr>
          <p:cNvSpPr/>
          <p:nvPr/>
        </p:nvSpPr>
        <p:spPr>
          <a:xfrm>
            <a:off x="2529534" y="5288082"/>
            <a:ext cx="4328931" cy="1231106"/>
          </a:xfrm>
          <a:prstGeom prst="rect">
            <a:avLst/>
          </a:prstGeom>
          <a:ln w="25400">
            <a:solidFill>
              <a:schemeClr val="tx1"/>
            </a:solidFill>
          </a:ln>
        </p:spPr>
        <p:txBody>
          <a:bodyPr wrap="square">
            <a:spAutoFit/>
          </a:bodyPr>
          <a:lstStyle/>
          <a:p>
            <a:pPr algn="ctr">
              <a:lnSpc>
                <a:spcPct val="80000"/>
              </a:lnSpc>
            </a:pPr>
            <a:r>
              <a:rPr lang="en-US" sz="2000" b="1" spc="-60" dirty="0">
                <a:latin typeface="Arial"/>
                <a:cs typeface="Arial"/>
              </a:rPr>
              <a:t>Call step 4 POSITIVE </a:t>
            </a:r>
          </a:p>
          <a:p>
            <a:pPr algn="ctr">
              <a:lnSpc>
                <a:spcPct val="80000"/>
              </a:lnSpc>
            </a:pPr>
            <a:r>
              <a:rPr lang="en-US" sz="2000" b="1" spc="-60" dirty="0">
                <a:latin typeface="Arial"/>
                <a:cs typeface="Arial"/>
              </a:rPr>
              <a:t>if phoria and ductions disagree.</a:t>
            </a:r>
          </a:p>
          <a:p>
            <a:pPr algn="ctr">
              <a:lnSpc>
                <a:spcPct val="80000"/>
              </a:lnSpc>
              <a:spcBef>
                <a:spcPts val="1200"/>
              </a:spcBef>
            </a:pPr>
            <a:r>
              <a:rPr lang="en-US" sz="2000" b="1" dirty="0">
                <a:latin typeface="Arial"/>
                <a:cs typeface="Arial"/>
              </a:rPr>
              <a:t>Call step 4 NEGATIVE </a:t>
            </a:r>
          </a:p>
          <a:p>
            <a:pPr algn="ctr">
              <a:lnSpc>
                <a:spcPct val="80000"/>
              </a:lnSpc>
            </a:pPr>
            <a:r>
              <a:rPr lang="en-US" sz="2000" b="1" dirty="0">
                <a:latin typeface="Arial"/>
                <a:cs typeface="Arial"/>
              </a:rPr>
              <a:t>if phoria and ductions do agree</a:t>
            </a:r>
            <a:r>
              <a:rPr lang="en-US" sz="2000" dirty="0">
                <a:latin typeface="Arial"/>
                <a:cs typeface="Arial"/>
              </a:rPr>
              <a:t>.</a:t>
            </a:r>
          </a:p>
        </p:txBody>
      </p:sp>
    </p:spTree>
    <p:extLst>
      <p:ext uri="{BB962C8B-B14F-4D97-AF65-F5344CB8AC3E}">
        <p14:creationId xmlns:p14="http://schemas.microsoft.com/office/powerpoint/2010/main" val="3028942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3EEE7-77CB-7A42-93D0-6ECD5EDF92E5}"/>
              </a:ext>
            </a:extLst>
          </p:cNvPr>
          <p:cNvSpPr>
            <a:spLocks noGrp="1"/>
          </p:cNvSpPr>
          <p:nvPr>
            <p:ph type="title"/>
          </p:nvPr>
        </p:nvSpPr>
        <p:spPr>
          <a:xfrm>
            <a:off x="457200" y="175783"/>
            <a:ext cx="8229600" cy="1143000"/>
          </a:xfrm>
        </p:spPr>
        <p:txBody>
          <a:bodyPr>
            <a:normAutofit/>
          </a:bodyPr>
          <a:lstStyle/>
          <a:p>
            <a:r>
              <a:rPr lang="en-US" dirty="0"/>
              <a:t>Step 4 (Cont.)</a:t>
            </a:r>
          </a:p>
        </p:txBody>
      </p:sp>
      <p:sp>
        <p:nvSpPr>
          <p:cNvPr id="3" name="Content Placeholder 2">
            <a:extLst>
              <a:ext uri="{FF2B5EF4-FFF2-40B4-BE49-F238E27FC236}">
                <a16:creationId xmlns:a16="http://schemas.microsoft.com/office/drawing/2014/main" id="{30AF5D02-D34B-6D4E-A4E6-12E3F4D3BB47}"/>
              </a:ext>
            </a:extLst>
          </p:cNvPr>
          <p:cNvSpPr>
            <a:spLocks noGrp="1"/>
          </p:cNvSpPr>
          <p:nvPr>
            <p:ph idx="1"/>
          </p:nvPr>
        </p:nvSpPr>
        <p:spPr>
          <a:xfrm>
            <a:off x="1756693" y="1422047"/>
            <a:ext cx="5631084" cy="3261166"/>
          </a:xfrm>
        </p:spPr>
        <p:txBody>
          <a:bodyPr/>
          <a:lstStyle/>
          <a:p>
            <a:pPr marL="0" indent="0" algn="ctr">
              <a:spcBef>
                <a:spcPts val="0"/>
              </a:spcBef>
              <a:buNone/>
            </a:pPr>
            <a:r>
              <a:rPr lang="en-US" b="1" dirty="0">
                <a:cs typeface="Arial"/>
              </a:rPr>
              <a:t> ESOPHORIA</a:t>
            </a:r>
            <a:r>
              <a:rPr lang="en-US" dirty="0">
                <a:cs typeface="Arial"/>
              </a:rPr>
              <a:t> </a:t>
            </a:r>
            <a:r>
              <a:rPr lang="en-US" b="1" dirty="0"/>
              <a:t>EXAMPLE</a:t>
            </a:r>
            <a:endParaRPr lang="en-US" b="1" dirty="0">
              <a:cs typeface="Arial"/>
            </a:endParaRPr>
          </a:p>
          <a:p>
            <a:pPr lvl="1" indent="-342900">
              <a:spcBef>
                <a:spcPts val="0"/>
              </a:spcBef>
              <a:buFont typeface="Arial" panose="020B0604020202020204" pitchFamily="34" charset="0"/>
              <a:buChar char="•"/>
            </a:pPr>
            <a:r>
              <a:rPr lang="en-US" sz="2400" dirty="0">
                <a:cs typeface="Arial"/>
              </a:rPr>
              <a:t>#8 is 3° </a:t>
            </a:r>
            <a:r>
              <a:rPr lang="en-US" sz="2400" dirty="0" err="1">
                <a:cs typeface="Arial"/>
              </a:rPr>
              <a:t>eso</a:t>
            </a:r>
            <a:r>
              <a:rPr lang="en-US" sz="2400" dirty="0">
                <a:cs typeface="Arial"/>
              </a:rPr>
              <a:t> </a:t>
            </a:r>
          </a:p>
          <a:p>
            <a:pPr lvl="1" indent="-342900">
              <a:spcBef>
                <a:spcPts val="0"/>
              </a:spcBef>
              <a:buFont typeface="Arial" panose="020B0604020202020204" pitchFamily="34" charset="0"/>
              <a:buChar char="•"/>
            </a:pPr>
            <a:r>
              <a:rPr lang="en-US" sz="2400" dirty="0">
                <a:cs typeface="Arial"/>
              </a:rPr>
              <a:t>#10 (BO break/recover) are low (5/4) </a:t>
            </a:r>
          </a:p>
          <a:p>
            <a:pPr lvl="1" indent="-342900">
              <a:spcBef>
                <a:spcPts val="0"/>
              </a:spcBef>
              <a:buFont typeface="Arial" panose="020B0604020202020204" pitchFamily="34" charset="0"/>
              <a:buChar char="•"/>
            </a:pPr>
            <a:r>
              <a:rPr lang="en-US" sz="2400" dirty="0">
                <a:cs typeface="Arial"/>
              </a:rPr>
              <a:t>#11 is BI 10/6): </a:t>
            </a:r>
          </a:p>
          <a:p>
            <a:pPr lvl="1" indent="-342900">
              <a:spcBef>
                <a:spcPts val="0"/>
              </a:spcBef>
              <a:buFont typeface="Arial" panose="020B0604020202020204" pitchFamily="34" charset="0"/>
              <a:buChar char="•"/>
            </a:pPr>
            <a:r>
              <a:rPr lang="en-US" sz="2000" dirty="0">
                <a:cs typeface="Arial"/>
              </a:rPr>
              <a:t>Train first wearing 4 BO (the #10 recovery), to increase the BO duction (#10) despite the esophoria</a:t>
            </a:r>
          </a:p>
          <a:p>
            <a:pPr lvl="1" indent="-342900">
              <a:spcBef>
                <a:spcPts val="0"/>
              </a:spcBef>
              <a:buFont typeface="Arial" panose="020B0604020202020204" pitchFamily="34" charset="0"/>
              <a:buChar char="•"/>
            </a:pPr>
            <a:r>
              <a:rPr lang="en-US" sz="2000" dirty="0">
                <a:cs typeface="Arial"/>
              </a:rPr>
              <a:t>When #10 finding reaches the expected, switch to BI prism to reduce the #8 </a:t>
            </a:r>
            <a:r>
              <a:rPr lang="en-US" sz="2000" dirty="0" err="1">
                <a:cs typeface="Arial"/>
              </a:rPr>
              <a:t>eso</a:t>
            </a:r>
            <a:r>
              <a:rPr lang="en-US" sz="2000" dirty="0">
                <a:cs typeface="Arial"/>
              </a:rPr>
              <a:t>. </a:t>
            </a:r>
          </a:p>
          <a:p>
            <a:endParaRPr lang="en-US" dirty="0"/>
          </a:p>
        </p:txBody>
      </p:sp>
      <p:sp>
        <p:nvSpPr>
          <p:cNvPr id="4" name="TextBox 3">
            <a:extLst>
              <a:ext uri="{FF2B5EF4-FFF2-40B4-BE49-F238E27FC236}">
                <a16:creationId xmlns:a16="http://schemas.microsoft.com/office/drawing/2014/main" id="{CFA56A5F-A291-4845-A25C-38CAE425772A}"/>
              </a:ext>
            </a:extLst>
          </p:cNvPr>
          <p:cNvSpPr txBox="1"/>
          <p:nvPr/>
        </p:nvSpPr>
        <p:spPr>
          <a:xfrm>
            <a:off x="2055286" y="4666162"/>
            <a:ext cx="5416950" cy="1692771"/>
          </a:xfrm>
          <a:prstGeom prst="rect">
            <a:avLst/>
          </a:prstGeom>
          <a:noFill/>
          <a:ln w="25400">
            <a:solidFill>
              <a:schemeClr val="tx1"/>
            </a:solidFill>
          </a:ln>
        </p:spPr>
        <p:txBody>
          <a:bodyPr wrap="square" rtlCol="0">
            <a:spAutoFit/>
          </a:bodyPr>
          <a:lstStyle/>
          <a:p>
            <a:pPr algn="ctr"/>
            <a:r>
              <a:rPr lang="en-US" sz="2400" b="1" dirty="0"/>
              <a:t>EXPECTEDS</a:t>
            </a:r>
          </a:p>
          <a:p>
            <a:r>
              <a:rPr lang="en-US" sz="2000" dirty="0"/>
              <a:t>#8.   Distance phoria 					ortho</a:t>
            </a:r>
          </a:p>
          <a:p>
            <a:r>
              <a:rPr lang="en-US" sz="2000" dirty="0"/>
              <a:t>#9.   Distance BO to blur 				7 or more</a:t>
            </a:r>
          </a:p>
          <a:p>
            <a:r>
              <a:rPr lang="en-US" sz="2000" dirty="0"/>
              <a:t>#10. Distance BO break &amp; recovery 		20/10</a:t>
            </a:r>
          </a:p>
          <a:p>
            <a:r>
              <a:rPr lang="en-US" sz="2000" dirty="0"/>
              <a:t>#11. Distance BI break &amp; recovery		9/5</a:t>
            </a:r>
          </a:p>
        </p:txBody>
      </p:sp>
    </p:spTree>
    <p:extLst>
      <p:ext uri="{BB962C8B-B14F-4D97-AF65-F5344CB8AC3E}">
        <p14:creationId xmlns:p14="http://schemas.microsoft.com/office/powerpoint/2010/main" val="35159287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5220" y="146072"/>
            <a:ext cx="7812910" cy="2603378"/>
          </a:xfrm>
        </p:spPr>
        <p:txBody>
          <a:bodyPr lIns="0" rIns="0" anchor="t" anchorCtr="0">
            <a:normAutofit/>
          </a:bodyPr>
          <a:lstStyle/>
          <a:p>
            <a:pPr indent="-400050">
              <a:lnSpc>
                <a:spcPct val="80000"/>
              </a:lnSpc>
              <a:spcBef>
                <a:spcPts val="0"/>
              </a:spcBef>
            </a:pPr>
            <a:r>
              <a:rPr lang="en-US" sz="3100" b="1" dirty="0"/>
              <a:t>STEP 5 </a:t>
            </a:r>
            <a:br>
              <a:rPr lang="en-US" sz="3100" b="1" dirty="0"/>
            </a:br>
            <a:r>
              <a:rPr lang="en-US" sz="3100" b="1" u="sng" dirty="0"/>
              <a:t>DUCTION RECOVERY FINDINGS</a:t>
            </a:r>
            <a:r>
              <a:rPr lang="en-US" sz="3100" b="1" dirty="0"/>
              <a:t> </a:t>
            </a:r>
            <a:br>
              <a:rPr lang="en-US" sz="3100" b="1" dirty="0"/>
            </a:br>
            <a:r>
              <a:rPr lang="en-US" sz="3100" b="1" dirty="0"/>
              <a:t>Indicate Autonomic Imbalance</a:t>
            </a:r>
            <a:br>
              <a:rPr lang="en-US" sz="3100" b="1" dirty="0"/>
            </a:br>
            <a:r>
              <a:rPr lang="en-US" sz="3600" b="1" dirty="0">
                <a:latin typeface="Arial Rounded MT Bold" panose="020F0704030504030204" pitchFamily="34" charset="77"/>
              </a:rPr>
              <a:t>R</a:t>
            </a:r>
            <a:r>
              <a:rPr lang="en-US" sz="2700" b="1" dirty="0"/>
              <a:t> </a:t>
            </a:r>
            <a:r>
              <a:rPr lang="en-US" sz="2700" b="1" dirty="0">
                <a:cs typeface="Arial"/>
              </a:rPr>
              <a:t>Reproductive-Emotional</a:t>
            </a:r>
            <a:r>
              <a:rPr lang="en-US" sz="2700" b="1" dirty="0"/>
              <a:t>  vs.   </a:t>
            </a:r>
            <a:r>
              <a:rPr lang="en-US" sz="3600" b="1" dirty="0"/>
              <a:t>N</a:t>
            </a:r>
            <a:r>
              <a:rPr lang="en-US" sz="2700" b="1" dirty="0"/>
              <a:t> </a:t>
            </a:r>
            <a:r>
              <a:rPr lang="en-US" sz="2700" b="1" dirty="0">
                <a:latin typeface="Arial"/>
                <a:cs typeface="Arial"/>
              </a:rPr>
              <a:t>Nutritional-Toxic</a:t>
            </a:r>
            <a:br>
              <a:rPr lang="en-US" sz="3100" b="1" dirty="0"/>
            </a:br>
            <a:r>
              <a:rPr lang="en-US" sz="2200" dirty="0"/>
              <a:t>   </a:t>
            </a:r>
            <a:r>
              <a:rPr lang="en-US" sz="2200" spc="-100" dirty="0">
                <a:cs typeface="Arial"/>
              </a:rPr>
              <a:t>Alpha-Omega α</a:t>
            </a:r>
            <a:r>
              <a:rPr lang="en-US" sz="2200" spc="-100" dirty="0" err="1">
                <a:cs typeface="Arial"/>
              </a:rPr>
              <a:t>ω</a:t>
            </a:r>
            <a:r>
              <a:rPr lang="en-US" sz="2200" dirty="0"/>
              <a:t> for                                </a:t>
            </a:r>
            <a:r>
              <a:rPr lang="en-US" sz="2200" spc="-100" dirty="0">
                <a:cs typeface="Arial"/>
              </a:rPr>
              <a:t>Mu-Upsilon </a:t>
            </a:r>
            <a:r>
              <a:rPr lang="el-GR" sz="2200" spc="-100" dirty="0" err="1">
                <a:cs typeface="Arial"/>
              </a:rPr>
              <a:t>μδ</a:t>
            </a:r>
            <a:r>
              <a:rPr lang="en-US" sz="2200" spc="-100" dirty="0">
                <a:cs typeface="Arial"/>
              </a:rPr>
              <a:t> for</a:t>
            </a:r>
            <a:br>
              <a:rPr lang="en-US" sz="2200" dirty="0"/>
            </a:br>
            <a:r>
              <a:rPr lang="en-US" sz="2200" dirty="0"/>
              <a:t>    Low BO Recovery                                  Low BI Recovery</a:t>
            </a:r>
            <a:br>
              <a:rPr lang="en-US" sz="2200" dirty="0"/>
            </a:br>
            <a:r>
              <a:rPr lang="en-US" sz="2200" dirty="0"/>
              <a:t>         </a:t>
            </a:r>
            <a:r>
              <a:rPr lang="en-US" sz="2200" dirty="0">
                <a:cs typeface="Arial"/>
              </a:rPr>
              <a:t>LOW SYMPATHETIC                         LOW PARASYMPATHETIC</a:t>
            </a:r>
            <a:endParaRPr lang="en-US" sz="2700" b="1" i="1" dirty="0"/>
          </a:p>
        </p:txBody>
      </p:sp>
      <p:sp>
        <p:nvSpPr>
          <p:cNvPr id="3" name="Content Placeholder 2"/>
          <p:cNvSpPr>
            <a:spLocks noGrp="1"/>
          </p:cNvSpPr>
          <p:nvPr>
            <p:ph idx="1"/>
          </p:nvPr>
        </p:nvSpPr>
        <p:spPr>
          <a:xfrm>
            <a:off x="953035" y="2497004"/>
            <a:ext cx="3576578" cy="1828794"/>
          </a:xfrm>
        </p:spPr>
        <p:txBody>
          <a:bodyPr lIns="0" rIns="0">
            <a:normAutofit fontScale="25000" lnSpcReduction="20000"/>
          </a:bodyPr>
          <a:lstStyle/>
          <a:p>
            <a:pPr marL="0" indent="-400050">
              <a:lnSpc>
                <a:spcPct val="120000"/>
              </a:lnSpc>
              <a:spcBef>
                <a:spcPts val="0"/>
              </a:spcBef>
              <a:buNone/>
            </a:pPr>
            <a:r>
              <a:rPr lang="en-US" sz="7200" b="1" dirty="0">
                <a:latin typeface="Arial"/>
                <a:cs typeface="Arial"/>
              </a:rPr>
              <a:t> R </a:t>
            </a:r>
            <a:r>
              <a:rPr lang="en-US" sz="7200" b="1" u="sng" dirty="0">
                <a:latin typeface="Arial"/>
                <a:cs typeface="Arial"/>
              </a:rPr>
              <a:t>symptoms, past or present</a:t>
            </a:r>
          </a:p>
          <a:p>
            <a:pPr marL="1257300" lvl="3" indent="-400050">
              <a:lnSpc>
                <a:spcPct val="120000"/>
              </a:lnSpc>
              <a:spcBef>
                <a:spcPts val="0"/>
              </a:spcBef>
              <a:buNone/>
            </a:pPr>
            <a:r>
              <a:rPr lang="en-US" sz="7200" dirty="0">
                <a:latin typeface="Arial"/>
                <a:cs typeface="Arial"/>
              </a:rPr>
              <a:t>pelvic problems: </a:t>
            </a:r>
          </a:p>
          <a:p>
            <a:pPr marL="1257300" lvl="3" indent="-400050">
              <a:lnSpc>
                <a:spcPct val="120000"/>
              </a:lnSpc>
              <a:spcBef>
                <a:spcPts val="0"/>
              </a:spcBef>
              <a:buNone/>
            </a:pPr>
            <a:r>
              <a:rPr lang="en-US" sz="7200" dirty="0">
                <a:latin typeface="Arial"/>
                <a:cs typeface="Arial"/>
              </a:rPr>
              <a:t>sex organ,</a:t>
            </a:r>
          </a:p>
          <a:p>
            <a:pPr marL="1257300" lvl="3" indent="-400050">
              <a:lnSpc>
                <a:spcPct val="120000"/>
              </a:lnSpc>
              <a:spcBef>
                <a:spcPts val="0"/>
              </a:spcBef>
              <a:buNone/>
            </a:pPr>
            <a:r>
              <a:rPr lang="en-US" sz="7200" dirty="0">
                <a:latin typeface="Arial"/>
                <a:cs typeface="Arial"/>
              </a:rPr>
              <a:t>genital-urinary tract, </a:t>
            </a:r>
          </a:p>
          <a:p>
            <a:pPr marL="1257300" lvl="3" indent="-400050">
              <a:lnSpc>
                <a:spcPct val="120000"/>
              </a:lnSpc>
              <a:spcBef>
                <a:spcPts val="0"/>
              </a:spcBef>
              <a:buNone/>
            </a:pPr>
            <a:r>
              <a:rPr lang="en-US" sz="7200" dirty="0">
                <a:latin typeface="Arial"/>
                <a:cs typeface="Arial"/>
              </a:rPr>
              <a:t>thyroid and </a:t>
            </a:r>
          </a:p>
          <a:p>
            <a:pPr marL="1257300" lvl="3" indent="-400050">
              <a:lnSpc>
                <a:spcPct val="120000"/>
              </a:lnSpc>
              <a:spcBef>
                <a:spcPts val="0"/>
              </a:spcBef>
              <a:buNone/>
            </a:pPr>
            <a:r>
              <a:rPr lang="en-US" sz="7200" dirty="0">
                <a:latin typeface="Arial"/>
                <a:cs typeface="Arial"/>
              </a:rPr>
              <a:t>emotional issues</a:t>
            </a:r>
            <a:endParaRPr lang="en-US" sz="3800" dirty="0">
              <a:latin typeface="Arial"/>
              <a:cs typeface="Arial"/>
            </a:endParaRPr>
          </a:p>
          <a:p>
            <a:pPr marL="0" indent="-400050">
              <a:lnSpc>
                <a:spcPct val="120000"/>
              </a:lnSpc>
              <a:spcBef>
                <a:spcPts val="0"/>
              </a:spcBef>
              <a:buNone/>
            </a:pPr>
            <a:endParaRPr lang="en-US" sz="4200" b="1" dirty="0">
              <a:latin typeface="Arial"/>
              <a:cs typeface="Arial"/>
            </a:endParaRPr>
          </a:p>
        </p:txBody>
      </p:sp>
      <p:sp>
        <p:nvSpPr>
          <p:cNvPr id="4" name="TextBox 3">
            <a:extLst>
              <a:ext uri="{FF2B5EF4-FFF2-40B4-BE49-F238E27FC236}">
                <a16:creationId xmlns:a16="http://schemas.microsoft.com/office/drawing/2014/main" id="{68E5CC32-9139-8D45-AC23-23E1CDF5F44A}"/>
              </a:ext>
            </a:extLst>
          </p:cNvPr>
          <p:cNvSpPr txBox="1"/>
          <p:nvPr/>
        </p:nvSpPr>
        <p:spPr>
          <a:xfrm>
            <a:off x="2367188" y="4321908"/>
            <a:ext cx="5370653" cy="2369880"/>
          </a:xfrm>
          <a:prstGeom prst="rect">
            <a:avLst/>
          </a:prstGeom>
          <a:noFill/>
          <a:ln w="25400">
            <a:solidFill>
              <a:schemeClr val="tx1"/>
            </a:solidFill>
          </a:ln>
        </p:spPr>
        <p:txBody>
          <a:bodyPr wrap="square" rtlCol="0">
            <a:spAutoFit/>
          </a:bodyPr>
          <a:lstStyle/>
          <a:p>
            <a:pPr algn="ctr">
              <a:spcAft>
                <a:spcPts val="1200"/>
              </a:spcAft>
            </a:pPr>
            <a:r>
              <a:rPr lang="en-US" sz="2000" b="1" dirty="0">
                <a:cs typeface="Arial"/>
              </a:rPr>
              <a:t>If Recoveries are Normal, Call Step 5 NEGATIVE</a:t>
            </a:r>
            <a:endParaRPr lang="en-US" sz="2000" dirty="0"/>
          </a:p>
          <a:p>
            <a:pPr algn="ctr">
              <a:lnSpc>
                <a:spcPct val="90000"/>
              </a:lnSpc>
            </a:pPr>
            <a:r>
              <a:rPr lang="en-US" sz="2000" spc="-100" dirty="0">
                <a:cs typeface="Arial"/>
              </a:rPr>
              <a:t>When #10 and/or #16 BO recoveries are definitely low    </a:t>
            </a:r>
          </a:p>
          <a:p>
            <a:pPr algn="ctr">
              <a:lnSpc>
                <a:spcPct val="90000"/>
              </a:lnSpc>
            </a:pPr>
            <a:r>
              <a:rPr lang="en-US" sz="2000" spc="-100" dirty="0">
                <a:cs typeface="Arial"/>
              </a:rPr>
              <a:t>If only one is low, call Step 5 – </a:t>
            </a:r>
            <a:r>
              <a:rPr lang="en-US" sz="2000" b="1" spc="-100" dirty="0">
                <a:cs typeface="Arial"/>
              </a:rPr>
              <a:t>R x 1</a:t>
            </a:r>
            <a:r>
              <a:rPr lang="en-US" sz="2000" spc="-100" dirty="0">
                <a:cs typeface="Arial"/>
              </a:rPr>
              <a:t>  </a:t>
            </a:r>
          </a:p>
          <a:p>
            <a:pPr algn="ctr">
              <a:lnSpc>
                <a:spcPct val="90000"/>
              </a:lnSpc>
              <a:spcAft>
                <a:spcPts val="1200"/>
              </a:spcAft>
            </a:pPr>
            <a:r>
              <a:rPr lang="en-US" sz="2000" spc="-100" dirty="0">
                <a:cs typeface="Arial"/>
              </a:rPr>
              <a:t>If both are low, Call Step 5  – </a:t>
            </a:r>
            <a:r>
              <a:rPr lang="en-US" sz="2000" b="1" spc="-100" dirty="0">
                <a:cs typeface="Arial"/>
              </a:rPr>
              <a:t>R x 2</a:t>
            </a:r>
            <a:endParaRPr lang="en-US" sz="2000" spc="-100" dirty="0">
              <a:cs typeface="Arial"/>
            </a:endParaRPr>
          </a:p>
          <a:p>
            <a:pPr algn="ctr">
              <a:lnSpc>
                <a:spcPct val="90000"/>
              </a:lnSpc>
            </a:pPr>
            <a:r>
              <a:rPr lang="en-US" sz="2000" spc="-100" dirty="0">
                <a:cs typeface="Arial"/>
              </a:rPr>
              <a:t>When #11 and/or #17 BI recoveries are definitely low </a:t>
            </a:r>
          </a:p>
          <a:p>
            <a:pPr marL="400050" lvl="1" indent="0" algn="ctr">
              <a:lnSpc>
                <a:spcPct val="90000"/>
              </a:lnSpc>
              <a:buNone/>
            </a:pPr>
            <a:r>
              <a:rPr lang="en-US" sz="2000" spc="-100" dirty="0">
                <a:cs typeface="Arial"/>
              </a:rPr>
              <a:t>If only one is low, call Step 5 – </a:t>
            </a:r>
            <a:r>
              <a:rPr lang="en-US" sz="2000" b="1" spc="-100" dirty="0">
                <a:cs typeface="Arial"/>
              </a:rPr>
              <a:t>N x 1</a:t>
            </a:r>
            <a:r>
              <a:rPr lang="en-US" sz="2000" spc="-100" dirty="0">
                <a:cs typeface="Arial"/>
              </a:rPr>
              <a:t> </a:t>
            </a:r>
          </a:p>
          <a:p>
            <a:pPr marL="400050" lvl="1" indent="0" algn="ctr">
              <a:lnSpc>
                <a:spcPct val="90000"/>
              </a:lnSpc>
              <a:buNone/>
            </a:pPr>
            <a:r>
              <a:rPr lang="en-US" sz="2000" spc="-100" dirty="0">
                <a:cs typeface="Arial"/>
              </a:rPr>
              <a:t>If both are low, call Step  5 – </a:t>
            </a:r>
            <a:r>
              <a:rPr lang="en-US" sz="2000" b="1" spc="-100" dirty="0">
                <a:cs typeface="Arial"/>
              </a:rPr>
              <a:t>N x 2</a:t>
            </a:r>
            <a:r>
              <a:rPr lang="en-US" sz="2000" spc="-100" dirty="0">
                <a:cs typeface="Arial"/>
              </a:rPr>
              <a:t> </a:t>
            </a:r>
          </a:p>
        </p:txBody>
      </p:sp>
      <p:sp>
        <p:nvSpPr>
          <p:cNvPr id="7" name="Content Placeholder 2">
            <a:extLst>
              <a:ext uri="{FF2B5EF4-FFF2-40B4-BE49-F238E27FC236}">
                <a16:creationId xmlns:a16="http://schemas.microsoft.com/office/drawing/2014/main" id="{2E9AC164-02F8-0742-8984-A230B76F194B}"/>
              </a:ext>
            </a:extLst>
          </p:cNvPr>
          <p:cNvSpPr txBox="1">
            <a:spLocks/>
          </p:cNvSpPr>
          <p:nvPr/>
        </p:nvSpPr>
        <p:spPr>
          <a:xfrm>
            <a:off x="5172788" y="2558005"/>
            <a:ext cx="3588152" cy="1643599"/>
          </a:xfrm>
          <a:prstGeom prst="rect">
            <a:avLst/>
          </a:prstGeom>
        </p:spPr>
        <p:txBody>
          <a:bodyPr vert="horz" lIns="0" tIns="45720" rIns="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400050">
              <a:spcBef>
                <a:spcPts val="0"/>
              </a:spcBef>
              <a:buNone/>
            </a:pPr>
            <a:r>
              <a:rPr lang="en-US" sz="1800" b="1" dirty="0">
                <a:latin typeface="Arial"/>
                <a:cs typeface="Arial"/>
              </a:rPr>
              <a:t> N </a:t>
            </a:r>
            <a:r>
              <a:rPr lang="en-US" sz="1800" b="1" u="sng" dirty="0">
                <a:latin typeface="Arial"/>
                <a:cs typeface="Arial"/>
              </a:rPr>
              <a:t>symptoms, past or presen</a:t>
            </a:r>
            <a:r>
              <a:rPr lang="en-US" sz="1800" u="sng" dirty="0">
                <a:latin typeface="Arial"/>
                <a:cs typeface="Arial"/>
              </a:rPr>
              <a:t>t</a:t>
            </a:r>
            <a:r>
              <a:rPr lang="en-US" sz="1800" dirty="0">
                <a:latin typeface="Arial"/>
                <a:cs typeface="Arial"/>
              </a:rPr>
              <a:t> </a:t>
            </a:r>
          </a:p>
          <a:p>
            <a:pPr marL="800100" lvl="2" indent="0">
              <a:spcBef>
                <a:spcPts val="0"/>
              </a:spcBef>
              <a:buNone/>
            </a:pPr>
            <a:r>
              <a:rPr lang="en-US" sz="1800" dirty="0">
                <a:latin typeface="Arial"/>
                <a:cs typeface="Arial"/>
              </a:rPr>
              <a:t>metabolic,</a:t>
            </a:r>
          </a:p>
          <a:p>
            <a:pPr marL="800100" lvl="2" indent="0">
              <a:spcBef>
                <a:spcPts val="0"/>
              </a:spcBef>
              <a:buNone/>
            </a:pPr>
            <a:r>
              <a:rPr lang="en-US" sz="1800" dirty="0">
                <a:latin typeface="Arial"/>
                <a:cs typeface="Arial"/>
              </a:rPr>
              <a:t>nutritional disturbance, </a:t>
            </a:r>
          </a:p>
          <a:p>
            <a:pPr marL="800100" lvl="2" indent="0">
              <a:spcBef>
                <a:spcPts val="0"/>
              </a:spcBef>
              <a:buNone/>
            </a:pPr>
            <a:r>
              <a:rPr lang="en-US" sz="1800" dirty="0">
                <a:latin typeface="Arial"/>
                <a:cs typeface="Arial"/>
              </a:rPr>
              <a:t>gastric (digestive), </a:t>
            </a:r>
          </a:p>
          <a:p>
            <a:pPr marL="800100" lvl="2" indent="0">
              <a:spcBef>
                <a:spcPts val="0"/>
              </a:spcBef>
              <a:buNone/>
            </a:pPr>
            <a:r>
              <a:rPr lang="en-US" sz="1800" dirty="0">
                <a:latin typeface="Arial"/>
                <a:cs typeface="Arial"/>
              </a:rPr>
              <a:t>renal, </a:t>
            </a:r>
          </a:p>
          <a:p>
            <a:pPr marL="800100" lvl="2" indent="0">
              <a:spcBef>
                <a:spcPts val="0"/>
              </a:spcBef>
              <a:buNone/>
            </a:pPr>
            <a:r>
              <a:rPr lang="en-US" sz="1800" dirty="0">
                <a:latin typeface="Arial"/>
                <a:cs typeface="Arial"/>
              </a:rPr>
              <a:t>hepatic congestion, etc.</a:t>
            </a:r>
            <a:r>
              <a:rPr lang="en-US" sz="1000" b="1" dirty="0">
                <a:latin typeface="Arial"/>
                <a:cs typeface="Arial"/>
              </a:rPr>
              <a:t> </a:t>
            </a:r>
          </a:p>
        </p:txBody>
      </p:sp>
    </p:spTree>
    <p:extLst>
      <p:ext uri="{BB962C8B-B14F-4D97-AF65-F5344CB8AC3E}">
        <p14:creationId xmlns:p14="http://schemas.microsoft.com/office/powerpoint/2010/main" val="31248092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6180" y="305509"/>
            <a:ext cx="6202521" cy="1143000"/>
          </a:xfrm>
        </p:spPr>
        <p:txBody>
          <a:bodyPr>
            <a:normAutofit fontScale="90000"/>
          </a:bodyPr>
          <a:lstStyle/>
          <a:p>
            <a:pPr>
              <a:lnSpc>
                <a:spcPct val="80000"/>
              </a:lnSpc>
            </a:pPr>
            <a:r>
              <a:rPr lang="en-US" b="1" dirty="0">
                <a:latin typeface="Arial"/>
                <a:cs typeface="Arial"/>
              </a:rPr>
              <a:t>STEP 6: </a:t>
            </a:r>
            <a:br>
              <a:rPr lang="en-US" b="1" dirty="0">
                <a:latin typeface="Arial"/>
                <a:cs typeface="Arial"/>
              </a:rPr>
            </a:br>
            <a:r>
              <a:rPr lang="en-US" b="1" dirty="0">
                <a:latin typeface="Arial"/>
                <a:cs typeface="Arial"/>
              </a:rPr>
              <a:t>Additional </a:t>
            </a:r>
            <a:r>
              <a:rPr lang="el-GR" b="1" dirty="0" err="1">
                <a:latin typeface="Arial"/>
                <a:cs typeface="Arial"/>
              </a:rPr>
              <a:t>μδ</a:t>
            </a:r>
            <a:r>
              <a:rPr lang="el-GR" b="1" dirty="0">
                <a:latin typeface="Arial"/>
                <a:cs typeface="Arial"/>
              </a:rPr>
              <a:t> </a:t>
            </a:r>
            <a:r>
              <a:rPr lang="en-US" b="1" dirty="0">
                <a:latin typeface="Arial"/>
                <a:cs typeface="Arial"/>
              </a:rPr>
              <a:t>Indicators</a:t>
            </a:r>
          </a:p>
        </p:txBody>
      </p:sp>
      <p:sp>
        <p:nvSpPr>
          <p:cNvPr id="3" name="Content Placeholder 2"/>
          <p:cNvSpPr>
            <a:spLocks noGrp="1"/>
          </p:cNvSpPr>
          <p:nvPr>
            <p:ph idx="1"/>
          </p:nvPr>
        </p:nvSpPr>
        <p:spPr>
          <a:xfrm>
            <a:off x="1580257" y="1490765"/>
            <a:ext cx="6435524" cy="4750336"/>
          </a:xfrm>
        </p:spPr>
        <p:txBody>
          <a:bodyPr>
            <a:noAutofit/>
          </a:bodyPr>
          <a:lstStyle/>
          <a:p>
            <a:pPr marL="0" indent="0" algn="ctr">
              <a:spcBef>
                <a:spcPts val="0"/>
              </a:spcBef>
              <a:spcAft>
                <a:spcPts val="1200"/>
              </a:spcAft>
              <a:buNone/>
            </a:pPr>
            <a:r>
              <a:rPr lang="en-US" sz="2200" b="1" dirty="0">
                <a:latin typeface="Arial"/>
                <a:cs typeface="Arial"/>
              </a:rPr>
              <a:t>Findings that suggest retention of waste products</a:t>
            </a:r>
            <a:r>
              <a:rPr lang="en-US" sz="2200" dirty="0">
                <a:latin typeface="Arial"/>
                <a:cs typeface="Arial"/>
              </a:rPr>
              <a:t> in the tissues (metabolic disorders):</a:t>
            </a:r>
          </a:p>
          <a:p>
            <a:pPr marL="514350" lvl="1" indent="-514350">
              <a:lnSpc>
                <a:spcPct val="80000"/>
              </a:lnSpc>
              <a:spcBef>
                <a:spcPts val="0"/>
              </a:spcBef>
              <a:spcAft>
                <a:spcPts val="200"/>
              </a:spcAft>
              <a:buFont typeface="+mj-lt"/>
              <a:buAutoNum type="arabicPeriod"/>
            </a:pPr>
            <a:r>
              <a:rPr lang="en-US" sz="2200" b="1" dirty="0">
                <a:latin typeface="Arial"/>
                <a:cs typeface="Arial"/>
              </a:rPr>
              <a:t>When </a:t>
            </a:r>
            <a:r>
              <a:rPr lang="en-US" sz="2200" b="1" i="1" u="sng" dirty="0">
                <a:latin typeface="Arial"/>
                <a:cs typeface="Arial"/>
              </a:rPr>
              <a:t>all</a:t>
            </a:r>
            <a:r>
              <a:rPr lang="en-US" sz="2200" b="1" dirty="0">
                <a:latin typeface="Arial"/>
                <a:cs typeface="Arial"/>
              </a:rPr>
              <a:t> of these are low</a:t>
            </a:r>
            <a:r>
              <a:rPr lang="en-US" sz="2200" dirty="0">
                <a:latin typeface="Arial"/>
                <a:cs typeface="Arial"/>
              </a:rPr>
              <a:t>:      Expected</a:t>
            </a:r>
          </a:p>
          <a:p>
            <a:pPr marL="800100" lvl="2" indent="0">
              <a:lnSpc>
                <a:spcPct val="80000"/>
              </a:lnSpc>
              <a:spcBef>
                <a:spcPts val="0"/>
              </a:spcBef>
              <a:buNone/>
            </a:pPr>
            <a:r>
              <a:rPr lang="en-US" sz="2200" b="1" dirty="0">
                <a:latin typeface="Arial"/>
                <a:cs typeface="Arial"/>
              </a:rPr>
              <a:t>  </a:t>
            </a:r>
            <a:r>
              <a:rPr lang="en-US" sz="2200" dirty="0">
                <a:latin typeface="Arial"/>
                <a:cs typeface="Arial"/>
              </a:rPr>
              <a:t>#5 - Static retinoscope 		(&lt;+.25-+100)       </a:t>
            </a:r>
          </a:p>
          <a:p>
            <a:pPr marL="800100" lvl="2" indent="0">
              <a:lnSpc>
                <a:spcPct val="80000"/>
              </a:lnSpc>
              <a:spcBef>
                <a:spcPts val="0"/>
              </a:spcBef>
              <a:buNone/>
            </a:pPr>
            <a:r>
              <a:rPr lang="en-US" sz="2200" dirty="0">
                <a:latin typeface="Arial"/>
                <a:cs typeface="Arial"/>
              </a:rPr>
              <a:t>#11 - Distance BI duction 		(&lt;9)  </a:t>
            </a:r>
          </a:p>
          <a:p>
            <a:pPr marL="800100" lvl="2" indent="0">
              <a:lnSpc>
                <a:spcPct val="80000"/>
              </a:lnSpc>
              <a:spcBef>
                <a:spcPts val="0"/>
              </a:spcBef>
              <a:buNone/>
            </a:pPr>
            <a:r>
              <a:rPr lang="en-US" sz="2200" dirty="0">
                <a:latin typeface="Arial"/>
                <a:cs typeface="Arial"/>
              </a:rPr>
              <a:t>#13 - Induced near phoria 		(&lt;6 </a:t>
            </a:r>
            <a:r>
              <a:rPr lang="en-US" sz="2200" dirty="0" err="1">
                <a:latin typeface="Arial"/>
                <a:cs typeface="Arial"/>
              </a:rPr>
              <a:t>exo</a:t>
            </a:r>
            <a:r>
              <a:rPr lang="en-US" sz="2200" dirty="0">
                <a:latin typeface="Arial"/>
                <a:cs typeface="Arial"/>
              </a:rPr>
              <a:t>)        </a:t>
            </a:r>
          </a:p>
          <a:p>
            <a:pPr marL="800100" lvl="2" indent="0">
              <a:lnSpc>
                <a:spcPct val="80000"/>
              </a:lnSpc>
              <a:spcBef>
                <a:spcPts val="0"/>
              </a:spcBef>
              <a:spcAft>
                <a:spcPts val="1200"/>
              </a:spcAft>
              <a:buNone/>
            </a:pPr>
            <a:r>
              <a:rPr lang="en-US" sz="2200" dirty="0">
                <a:latin typeface="Arial"/>
                <a:cs typeface="Arial"/>
              </a:rPr>
              <a:t>#17 - BI duction at near 		(&lt;22)</a:t>
            </a:r>
          </a:p>
          <a:p>
            <a:pPr marL="514350" indent="-514350">
              <a:lnSpc>
                <a:spcPct val="90000"/>
              </a:lnSpc>
              <a:spcBef>
                <a:spcPts val="0"/>
              </a:spcBef>
              <a:buFont typeface="+mj-lt"/>
              <a:buAutoNum type="arabicPeriod" startAt="2"/>
            </a:pPr>
            <a:r>
              <a:rPr lang="en-US" sz="2200" b="1" i="1" dirty="0">
                <a:latin typeface="Arial"/>
                <a:cs typeface="Arial"/>
              </a:rPr>
              <a:t>Vertical</a:t>
            </a:r>
            <a:r>
              <a:rPr lang="en-US" sz="2200" i="1" dirty="0">
                <a:latin typeface="Arial"/>
                <a:cs typeface="Arial"/>
              </a:rPr>
              <a:t> imbalance </a:t>
            </a:r>
            <a:r>
              <a:rPr lang="en-US" sz="2200" dirty="0">
                <a:latin typeface="Arial"/>
                <a:cs typeface="Arial"/>
              </a:rPr>
              <a:t>at far </a:t>
            </a:r>
            <a:r>
              <a:rPr lang="en-US" sz="2200" b="1" dirty="0">
                <a:latin typeface="Arial"/>
                <a:cs typeface="Arial"/>
              </a:rPr>
              <a:t>#12</a:t>
            </a:r>
            <a:r>
              <a:rPr lang="en-US" sz="2200" dirty="0">
                <a:latin typeface="Arial"/>
                <a:cs typeface="Arial"/>
              </a:rPr>
              <a:t>, near </a:t>
            </a:r>
            <a:r>
              <a:rPr lang="en-US" sz="2200" b="1" dirty="0">
                <a:latin typeface="Arial"/>
                <a:cs typeface="Arial"/>
              </a:rPr>
              <a:t>#18,</a:t>
            </a:r>
            <a:r>
              <a:rPr lang="en-US" sz="2200" dirty="0">
                <a:latin typeface="Arial"/>
                <a:cs typeface="Arial"/>
              </a:rPr>
              <a:t> or both. </a:t>
            </a:r>
          </a:p>
          <a:p>
            <a:pPr marL="514350" indent="-514350">
              <a:lnSpc>
                <a:spcPct val="90000"/>
              </a:lnSpc>
              <a:spcBef>
                <a:spcPts val="0"/>
              </a:spcBef>
              <a:buFont typeface="+mj-lt"/>
              <a:buAutoNum type="arabicPeriod" startAt="2"/>
            </a:pPr>
            <a:r>
              <a:rPr lang="en-US" sz="2200" dirty="0">
                <a:latin typeface="Arial"/>
                <a:cs typeface="Arial"/>
              </a:rPr>
              <a:t>When there is </a:t>
            </a:r>
            <a:r>
              <a:rPr lang="en-US" sz="2200" b="1" i="1" dirty="0">
                <a:latin typeface="Arial"/>
                <a:cs typeface="Arial"/>
              </a:rPr>
              <a:t>cyclophoria</a:t>
            </a:r>
            <a:r>
              <a:rPr lang="en-US" sz="2200" dirty="0">
                <a:latin typeface="Arial"/>
                <a:cs typeface="Arial"/>
              </a:rPr>
              <a:t>.</a:t>
            </a:r>
            <a:endParaRPr lang="en-US" sz="2200" i="1" dirty="0">
              <a:latin typeface="Arial"/>
              <a:cs typeface="Arial"/>
            </a:endParaRPr>
          </a:p>
          <a:p>
            <a:pPr marL="514350" indent="-514350">
              <a:lnSpc>
                <a:spcPct val="90000"/>
              </a:lnSpc>
              <a:spcBef>
                <a:spcPts val="0"/>
              </a:spcBef>
              <a:spcAft>
                <a:spcPts val="1200"/>
              </a:spcAft>
              <a:buFont typeface="+mj-lt"/>
              <a:buAutoNum type="arabicPeriod" startAt="2"/>
            </a:pPr>
            <a:r>
              <a:rPr lang="en-US" sz="2200" dirty="0">
                <a:latin typeface="Arial"/>
                <a:cs typeface="Arial"/>
              </a:rPr>
              <a:t>When </a:t>
            </a:r>
            <a:r>
              <a:rPr lang="en-US" sz="2200" b="1" dirty="0">
                <a:latin typeface="Arial"/>
                <a:cs typeface="Arial"/>
              </a:rPr>
              <a:t>#19</a:t>
            </a:r>
            <a:r>
              <a:rPr lang="en-US" sz="2200" dirty="0">
                <a:latin typeface="Arial"/>
                <a:cs typeface="Arial"/>
              </a:rPr>
              <a:t> push up </a:t>
            </a:r>
            <a:r>
              <a:rPr lang="en-US" sz="2200" b="1" dirty="0">
                <a:latin typeface="Arial"/>
                <a:cs typeface="Arial"/>
              </a:rPr>
              <a:t>accommodation is low</a:t>
            </a:r>
            <a:r>
              <a:rPr lang="en-US" sz="2200" dirty="0">
                <a:latin typeface="Arial"/>
                <a:cs typeface="Arial"/>
              </a:rPr>
              <a:t> relative to age.</a:t>
            </a:r>
          </a:p>
          <a:p>
            <a:pPr marL="0" indent="0" algn="ctr">
              <a:lnSpc>
                <a:spcPct val="90000"/>
              </a:lnSpc>
              <a:spcBef>
                <a:spcPts val="0"/>
              </a:spcBef>
              <a:buNone/>
            </a:pPr>
            <a:r>
              <a:rPr lang="en-US" sz="2200" b="1" dirty="0">
                <a:latin typeface="Arial"/>
                <a:cs typeface="Arial"/>
              </a:rPr>
              <a:t>Call step 6 </a:t>
            </a:r>
            <a:r>
              <a:rPr lang="el-GR" sz="2200" b="1" dirty="0" err="1">
                <a:latin typeface="Arial"/>
                <a:cs typeface="Arial"/>
              </a:rPr>
              <a:t>μδ</a:t>
            </a:r>
            <a:r>
              <a:rPr lang="en-US" sz="2200" b="1" dirty="0">
                <a:latin typeface="Arial"/>
                <a:cs typeface="Arial"/>
              </a:rPr>
              <a:t> x number of low indications. </a:t>
            </a:r>
          </a:p>
          <a:p>
            <a:pPr marL="0" indent="0" algn="ctr">
              <a:lnSpc>
                <a:spcPct val="90000"/>
              </a:lnSpc>
              <a:spcBef>
                <a:spcPts val="0"/>
              </a:spcBef>
              <a:buNone/>
            </a:pPr>
            <a:r>
              <a:rPr lang="en-US" sz="2200" b="1" dirty="0">
                <a:latin typeface="Arial"/>
                <a:cs typeface="Arial"/>
              </a:rPr>
              <a:t>	If no indications call step 6 NEGATIVE.</a:t>
            </a:r>
          </a:p>
        </p:txBody>
      </p:sp>
    </p:spTree>
    <p:extLst>
      <p:ext uri="{BB962C8B-B14F-4D97-AF65-F5344CB8AC3E}">
        <p14:creationId xmlns:p14="http://schemas.microsoft.com/office/powerpoint/2010/main" val="195577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8470" y="393670"/>
            <a:ext cx="6855852" cy="1143000"/>
          </a:xfrm>
        </p:spPr>
        <p:txBody>
          <a:bodyPr>
            <a:normAutofit/>
          </a:bodyPr>
          <a:lstStyle/>
          <a:p>
            <a:pPr>
              <a:lnSpc>
                <a:spcPct val="70000"/>
              </a:lnSpc>
            </a:pPr>
            <a:r>
              <a:rPr lang="en-US" sz="3600" b="1" dirty="0">
                <a:latin typeface="Arial"/>
                <a:cs typeface="Arial"/>
              </a:rPr>
              <a:t>STEP 7 Omega </a:t>
            </a:r>
            <a:r>
              <a:rPr lang="en-US" sz="3600" b="1" i="1" dirty="0" err="1">
                <a:latin typeface="Arial"/>
                <a:cs typeface="Arial"/>
              </a:rPr>
              <a:t>ω</a:t>
            </a:r>
            <a:br>
              <a:rPr lang="en-US" sz="3600" b="1" dirty="0">
                <a:latin typeface="Arial"/>
                <a:cs typeface="Arial"/>
              </a:rPr>
            </a:br>
            <a:r>
              <a:rPr lang="en-US" sz="3600" b="1" dirty="0">
                <a:latin typeface="Arial"/>
                <a:cs typeface="Arial"/>
              </a:rPr>
              <a:t>For </a:t>
            </a:r>
            <a:r>
              <a:rPr lang="en-US" sz="3600" b="1" u="sng" dirty="0">
                <a:latin typeface="Arial"/>
                <a:cs typeface="Arial"/>
              </a:rPr>
              <a:t>any</a:t>
            </a:r>
            <a:r>
              <a:rPr lang="en-US" sz="3600" b="1" dirty="0">
                <a:latin typeface="Arial"/>
                <a:cs typeface="Arial"/>
              </a:rPr>
              <a:t> Indication of Tension</a:t>
            </a:r>
          </a:p>
        </p:txBody>
      </p:sp>
      <p:sp>
        <p:nvSpPr>
          <p:cNvPr id="3" name="Content Placeholder 2"/>
          <p:cNvSpPr>
            <a:spLocks noGrp="1"/>
          </p:cNvSpPr>
          <p:nvPr>
            <p:ph idx="1"/>
          </p:nvPr>
        </p:nvSpPr>
        <p:spPr>
          <a:xfrm>
            <a:off x="1062680" y="1527139"/>
            <a:ext cx="6964675" cy="5122829"/>
          </a:xfrm>
        </p:spPr>
        <p:txBody>
          <a:bodyPr>
            <a:normAutofit lnSpcReduction="10000"/>
          </a:bodyPr>
          <a:lstStyle/>
          <a:p>
            <a:pPr marL="0" indent="0">
              <a:lnSpc>
                <a:spcPct val="90000"/>
              </a:lnSpc>
              <a:spcBef>
                <a:spcPts val="0"/>
              </a:spcBef>
              <a:spcAft>
                <a:spcPts val="1200"/>
              </a:spcAft>
              <a:buNone/>
            </a:pPr>
            <a:r>
              <a:rPr lang="en-US" sz="2200" b="1" dirty="0">
                <a:latin typeface="Arial"/>
                <a:cs typeface="Arial"/>
              </a:rPr>
              <a:t>Low BO to blur </a:t>
            </a:r>
            <a:r>
              <a:rPr lang="en-US" sz="2200" dirty="0">
                <a:latin typeface="Arial"/>
                <a:cs typeface="Arial"/>
              </a:rPr>
              <a:t>at far; #9 (&lt;7)</a:t>
            </a:r>
          </a:p>
          <a:p>
            <a:pPr marL="0" indent="0">
              <a:spcBef>
                <a:spcPts val="0"/>
              </a:spcBef>
              <a:buNone/>
            </a:pPr>
            <a:r>
              <a:rPr lang="en-US" sz="2200" b="1" dirty="0">
                <a:latin typeface="Arial"/>
                <a:cs typeface="Arial"/>
              </a:rPr>
              <a:t>Low BI plus BO Blur-Out (i.e., total combined</a:t>
            </a:r>
          </a:p>
          <a:p>
            <a:pPr marL="0" indent="0">
              <a:spcBef>
                <a:spcPts val="0"/>
              </a:spcBef>
              <a:buNone/>
            </a:pPr>
            <a:r>
              <a:rPr lang="en-US" sz="2200" b="1" dirty="0">
                <a:latin typeface="Arial"/>
                <a:cs typeface="Arial"/>
              </a:rPr>
              <a:t>#16 &amp; #17) is less</a:t>
            </a:r>
            <a:r>
              <a:rPr lang="en-US" sz="2200" dirty="0">
                <a:latin typeface="Arial"/>
                <a:cs typeface="Arial"/>
              </a:rPr>
              <a:t> </a:t>
            </a:r>
            <a:r>
              <a:rPr lang="en-US" sz="2200" b="1" dirty="0">
                <a:latin typeface="Arial"/>
                <a:cs typeface="Arial"/>
              </a:rPr>
              <a:t>than 14° (&lt;</a:t>
            </a:r>
            <a:r>
              <a:rPr lang="en-US" sz="2200" dirty="0">
                <a:latin typeface="Arial"/>
                <a:cs typeface="Arial"/>
              </a:rPr>
              <a:t>24° for kids, </a:t>
            </a:r>
          </a:p>
          <a:p>
            <a:pPr marL="0" indent="0">
              <a:spcBef>
                <a:spcPts val="0"/>
              </a:spcBef>
              <a:buNone/>
            </a:pPr>
            <a:r>
              <a:rPr lang="en-US" sz="2200" dirty="0">
                <a:latin typeface="Arial"/>
                <a:cs typeface="Arial"/>
              </a:rPr>
              <a:t>	&lt;20° young adults, and less for older) </a:t>
            </a:r>
          </a:p>
          <a:p>
            <a:pPr marL="0" indent="0">
              <a:spcBef>
                <a:spcPts val="0"/>
              </a:spcBef>
              <a:buNone/>
            </a:pPr>
            <a:endParaRPr lang="en-US" sz="2200" dirty="0">
              <a:latin typeface="Arial"/>
              <a:cs typeface="Arial"/>
            </a:endParaRPr>
          </a:p>
          <a:p>
            <a:pPr marL="0" indent="0">
              <a:spcBef>
                <a:spcPts val="0"/>
              </a:spcBef>
              <a:buNone/>
            </a:pPr>
            <a:r>
              <a:rPr lang="en-US" sz="2200" b="1" dirty="0">
                <a:latin typeface="Arial"/>
                <a:cs typeface="Arial"/>
              </a:rPr>
              <a:t>#20 &amp; #21 </a:t>
            </a:r>
            <a:r>
              <a:rPr lang="en-US" sz="2200" dirty="0">
                <a:latin typeface="Arial"/>
                <a:cs typeface="Arial"/>
              </a:rPr>
              <a:t>low – the sum of plus and minus lenses   	to blur-out at near is low (&lt;4.50 D for kids, &lt;4.00D           for young adults); </a:t>
            </a:r>
          </a:p>
          <a:p>
            <a:pPr marL="0" indent="0">
              <a:spcBef>
                <a:spcPts val="600"/>
              </a:spcBef>
              <a:buNone/>
            </a:pPr>
            <a:endParaRPr lang="en-US" sz="2200" b="1" dirty="0">
              <a:latin typeface="Arial"/>
              <a:cs typeface="Arial"/>
            </a:endParaRPr>
          </a:p>
          <a:p>
            <a:pPr marL="0" indent="0">
              <a:spcBef>
                <a:spcPts val="600"/>
              </a:spcBef>
              <a:buNone/>
            </a:pPr>
            <a:r>
              <a:rPr lang="en-US" sz="2200" b="1" dirty="0">
                <a:latin typeface="Arial"/>
                <a:cs typeface="Arial"/>
              </a:rPr>
              <a:t>BI ductions #11 &amp; #17</a:t>
            </a:r>
            <a:r>
              <a:rPr lang="en-US" sz="2200" dirty="0">
                <a:latin typeface="Arial"/>
                <a:cs typeface="Arial"/>
              </a:rPr>
              <a:t> and </a:t>
            </a:r>
            <a:r>
              <a:rPr lang="en-US" sz="2200" b="1" dirty="0">
                <a:latin typeface="Arial"/>
                <a:cs typeface="Arial"/>
              </a:rPr>
              <a:t>near plus blur-out #21 </a:t>
            </a:r>
            <a:r>
              <a:rPr lang="en-US" sz="2200" dirty="0">
                <a:latin typeface="Arial"/>
                <a:cs typeface="Arial"/>
              </a:rPr>
              <a:t>are relatively </a:t>
            </a:r>
            <a:r>
              <a:rPr lang="en-US" sz="2200" b="1" dirty="0">
                <a:latin typeface="Arial"/>
                <a:cs typeface="Arial"/>
              </a:rPr>
              <a:t>lower than BO ductions #10, #16 </a:t>
            </a:r>
            <a:r>
              <a:rPr lang="en-US" sz="2200" dirty="0">
                <a:latin typeface="Arial"/>
                <a:cs typeface="Arial"/>
              </a:rPr>
              <a:t>and </a:t>
            </a:r>
            <a:r>
              <a:rPr lang="en-US" sz="2200" b="1" dirty="0">
                <a:latin typeface="Arial"/>
                <a:cs typeface="Arial"/>
              </a:rPr>
              <a:t>near minus blur-out #20 </a:t>
            </a:r>
            <a:r>
              <a:rPr lang="en-US" sz="2200" u="sng" dirty="0">
                <a:latin typeface="Arial"/>
                <a:cs typeface="Arial"/>
              </a:rPr>
              <a:t>for non-</a:t>
            </a:r>
            <a:r>
              <a:rPr lang="en-US" sz="2200" u="sng" dirty="0" err="1">
                <a:latin typeface="Arial"/>
                <a:cs typeface="Arial"/>
              </a:rPr>
              <a:t>exo</a:t>
            </a:r>
            <a:r>
              <a:rPr lang="en-US" sz="2200" u="sng" dirty="0">
                <a:latin typeface="Arial"/>
                <a:cs typeface="Arial"/>
              </a:rPr>
              <a:t> patients</a:t>
            </a:r>
            <a:r>
              <a:rPr lang="en-US" sz="2200" dirty="0">
                <a:latin typeface="Arial"/>
                <a:cs typeface="Arial"/>
              </a:rPr>
              <a:t>.</a:t>
            </a:r>
          </a:p>
          <a:p>
            <a:pPr marL="0" indent="0" algn="ctr">
              <a:spcBef>
                <a:spcPts val="1776"/>
              </a:spcBef>
              <a:buNone/>
            </a:pPr>
            <a:r>
              <a:rPr lang="en-US" sz="2200" b="1" dirty="0">
                <a:latin typeface="Arial"/>
                <a:cs typeface="Arial"/>
              </a:rPr>
              <a:t>Call STEP 7 NEGATIVE when no pain or 1 - 4 above signs are normal</a:t>
            </a:r>
            <a:r>
              <a:rPr lang="en-US" sz="2200" dirty="0"/>
              <a:t>.</a:t>
            </a:r>
          </a:p>
        </p:txBody>
      </p:sp>
    </p:spTree>
    <p:extLst>
      <p:ext uri="{BB962C8B-B14F-4D97-AF65-F5344CB8AC3E}">
        <p14:creationId xmlns:p14="http://schemas.microsoft.com/office/powerpoint/2010/main" val="2505557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0843"/>
            <a:ext cx="8229600" cy="1143000"/>
          </a:xfrm>
        </p:spPr>
        <p:txBody>
          <a:bodyPr>
            <a:normAutofit fontScale="90000"/>
          </a:bodyPr>
          <a:lstStyle/>
          <a:p>
            <a:pPr>
              <a:lnSpc>
                <a:spcPct val="80000"/>
              </a:lnSpc>
            </a:pPr>
            <a:r>
              <a:rPr lang="en-US" sz="3600" b="1" dirty="0">
                <a:latin typeface="Arial"/>
                <a:cs typeface="Arial"/>
              </a:rPr>
              <a:t>Step 8 </a:t>
            </a:r>
            <a:br>
              <a:rPr lang="en-US" sz="3600" b="1" dirty="0">
                <a:latin typeface="Arial"/>
                <a:cs typeface="Arial"/>
              </a:rPr>
            </a:br>
            <a:r>
              <a:rPr lang="en-US" sz="3600" b="1" dirty="0">
                <a:latin typeface="Arial"/>
                <a:cs typeface="Arial"/>
              </a:rPr>
              <a:t>Mu Upsilon (</a:t>
            </a:r>
            <a:r>
              <a:rPr lang="en-US" sz="3600" b="1" i="1" dirty="0" err="1">
                <a:latin typeface="+mn-lt"/>
                <a:cs typeface="Arial"/>
              </a:rPr>
              <a:t>μ</a:t>
            </a:r>
            <a:r>
              <a:rPr lang="en-US" b="1" dirty="0"/>
              <a:t>𝜐)</a:t>
            </a:r>
            <a:r>
              <a:rPr lang="en-US" sz="3600" b="1" dirty="0">
                <a:latin typeface="Arial"/>
                <a:cs typeface="Arial"/>
              </a:rPr>
              <a:t> for Pain and Inflammation</a:t>
            </a:r>
          </a:p>
        </p:txBody>
      </p:sp>
      <p:sp>
        <p:nvSpPr>
          <p:cNvPr id="3" name="Content Placeholder 2"/>
          <p:cNvSpPr>
            <a:spLocks noGrp="1"/>
          </p:cNvSpPr>
          <p:nvPr>
            <p:ph idx="1"/>
          </p:nvPr>
        </p:nvSpPr>
        <p:spPr>
          <a:xfrm>
            <a:off x="369619" y="1687791"/>
            <a:ext cx="8686800" cy="4870488"/>
          </a:xfrm>
        </p:spPr>
        <p:txBody>
          <a:bodyPr>
            <a:normAutofit fontScale="77500" lnSpcReduction="20000"/>
          </a:bodyPr>
          <a:lstStyle/>
          <a:p>
            <a:pPr marL="0" indent="0">
              <a:spcBef>
                <a:spcPts val="0"/>
              </a:spcBef>
              <a:spcAft>
                <a:spcPts val="1800"/>
              </a:spcAft>
              <a:buNone/>
            </a:pPr>
            <a:r>
              <a:rPr lang="en-US" dirty="0">
                <a:latin typeface="Arial"/>
                <a:cs typeface="Arial"/>
              </a:rPr>
              <a:t>Call Step #8 Positive if Pain and/or Inflammation.</a:t>
            </a:r>
          </a:p>
          <a:p>
            <a:pPr marL="0" indent="0">
              <a:spcBef>
                <a:spcPts val="0"/>
              </a:spcBef>
              <a:spcAft>
                <a:spcPts val="1800"/>
              </a:spcAft>
              <a:buNone/>
            </a:pPr>
            <a:r>
              <a:rPr lang="en-US" dirty="0">
                <a:latin typeface="Arial"/>
                <a:cs typeface="Arial"/>
              </a:rPr>
              <a:t>Give </a:t>
            </a:r>
            <a:r>
              <a:rPr lang="en-US" i="1" dirty="0" err="1">
                <a:latin typeface="+mj-lt"/>
                <a:cs typeface="Arial"/>
              </a:rPr>
              <a:t>μ</a:t>
            </a:r>
            <a:r>
              <a:rPr lang="en-US" b="1" dirty="0"/>
              <a:t>𝜐</a:t>
            </a:r>
            <a:r>
              <a:rPr lang="en-US" b="1" dirty="0">
                <a:latin typeface="Arial"/>
                <a:cs typeface="Arial"/>
              </a:rPr>
              <a:t> </a:t>
            </a:r>
            <a:r>
              <a:rPr lang="en-US" dirty="0">
                <a:latin typeface="Arial"/>
                <a:cs typeface="Arial"/>
              </a:rPr>
              <a:t>or related filters for pain &amp; inflammation such as asthenopia, discomfort, and photophobia. </a:t>
            </a:r>
          </a:p>
          <a:p>
            <a:pPr marL="0" indent="0">
              <a:lnSpc>
                <a:spcPct val="80000"/>
              </a:lnSpc>
              <a:spcAft>
                <a:spcPts val="1200"/>
              </a:spcAft>
              <a:buNone/>
            </a:pPr>
            <a:r>
              <a:rPr lang="en-US" dirty="0">
                <a:latin typeface="Arial"/>
                <a:cs typeface="Arial"/>
              </a:rPr>
              <a:t>If pain and/or inflammation give </a:t>
            </a:r>
            <a:r>
              <a:rPr lang="en-US" i="1" dirty="0" err="1">
                <a:latin typeface="Arial"/>
                <a:cs typeface="Arial"/>
              </a:rPr>
              <a:t>μ</a:t>
            </a:r>
            <a:r>
              <a:rPr lang="en-US" b="1" dirty="0"/>
              <a:t>𝜐</a:t>
            </a:r>
            <a:r>
              <a:rPr lang="en-US" dirty="0">
                <a:latin typeface="Arial"/>
                <a:cs typeface="Arial"/>
              </a:rPr>
              <a:t>. </a:t>
            </a:r>
          </a:p>
          <a:p>
            <a:pPr marL="0" indent="0">
              <a:lnSpc>
                <a:spcPct val="80000"/>
              </a:lnSpc>
              <a:spcAft>
                <a:spcPts val="1200"/>
              </a:spcAft>
              <a:buNone/>
            </a:pPr>
            <a:r>
              <a:rPr lang="en-US" dirty="0">
                <a:latin typeface="Arial"/>
                <a:cs typeface="Arial"/>
              </a:rPr>
              <a:t>#8 cancels #7 – do not give </a:t>
            </a:r>
            <a:r>
              <a:rPr lang="en-US" i="1" dirty="0" err="1">
                <a:latin typeface="Arial"/>
                <a:cs typeface="Arial"/>
              </a:rPr>
              <a:t>ω</a:t>
            </a:r>
            <a:r>
              <a:rPr lang="en-US" dirty="0">
                <a:latin typeface="Arial"/>
                <a:cs typeface="Arial"/>
              </a:rPr>
              <a:t> even if Step #7 is positive. </a:t>
            </a:r>
          </a:p>
          <a:p>
            <a:pPr marL="0" indent="0">
              <a:buNone/>
            </a:pPr>
            <a:r>
              <a:rPr lang="en-US" b="1" spc="-80" dirty="0">
                <a:latin typeface="Arial"/>
                <a:cs typeface="Arial"/>
              </a:rPr>
              <a:t>Call step #8 NEGATIVE if no discomfort.</a:t>
            </a:r>
          </a:p>
          <a:p>
            <a:pPr marL="0" indent="0">
              <a:buNone/>
            </a:pPr>
            <a:r>
              <a:rPr lang="en-US" b="1" spc="-80" dirty="0">
                <a:latin typeface="Arial"/>
                <a:cs typeface="Arial"/>
              </a:rPr>
              <a:t>upsilon</a:t>
            </a:r>
          </a:p>
          <a:p>
            <a:pPr marL="0" indent="0">
              <a:buNone/>
            </a:pPr>
            <a:r>
              <a:rPr lang="en-US" b="1" dirty="0">
                <a:solidFill>
                  <a:prstClr val="black"/>
                </a:solidFill>
                <a:latin typeface="Arial"/>
                <a:cs typeface="Arial"/>
              </a:rPr>
              <a:t>NOTE:</a:t>
            </a:r>
          </a:p>
          <a:p>
            <a:pPr marL="0" indent="0">
              <a:buNone/>
            </a:pPr>
            <a:r>
              <a:rPr lang="en-US" dirty="0">
                <a:solidFill>
                  <a:prstClr val="black"/>
                </a:solidFill>
                <a:latin typeface="Arial"/>
                <a:cs typeface="Arial"/>
              </a:rPr>
              <a:t>If the findings indicate </a:t>
            </a:r>
            <a:r>
              <a:rPr lang="en-US" b="1" dirty="0" err="1">
                <a:solidFill>
                  <a:prstClr val="black"/>
                </a:solidFill>
                <a:latin typeface="Arial"/>
                <a:cs typeface="Arial"/>
              </a:rPr>
              <a:t>μδ</a:t>
            </a:r>
            <a:r>
              <a:rPr lang="en-US" dirty="0">
                <a:solidFill>
                  <a:prstClr val="black"/>
                </a:solidFill>
                <a:latin typeface="Arial"/>
                <a:cs typeface="Arial"/>
              </a:rPr>
              <a:t> but there is discomfort at the time of treatment, use </a:t>
            </a:r>
            <a:r>
              <a:rPr lang="en-US" b="1" dirty="0" err="1">
                <a:solidFill>
                  <a:prstClr val="black"/>
                </a:solidFill>
                <a:latin typeface="Arial"/>
                <a:cs typeface="Arial"/>
              </a:rPr>
              <a:t>μ</a:t>
            </a:r>
            <a:r>
              <a:rPr lang="en-US" sz="3600" b="1" dirty="0"/>
              <a:t>𝜐</a:t>
            </a:r>
            <a:r>
              <a:rPr lang="en-US" dirty="0">
                <a:solidFill>
                  <a:prstClr val="black"/>
                </a:solidFill>
                <a:latin typeface="Arial"/>
                <a:cs typeface="Arial"/>
              </a:rPr>
              <a:t> or related frequencies until the symptoms subside. Under such circumstances do not apply a corrective frequency at the same visit.</a:t>
            </a:r>
          </a:p>
        </p:txBody>
      </p:sp>
    </p:spTree>
    <p:extLst>
      <p:ext uri="{BB962C8B-B14F-4D97-AF65-F5344CB8AC3E}">
        <p14:creationId xmlns:p14="http://schemas.microsoft.com/office/powerpoint/2010/main" val="7713362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221D6-DE40-B249-8F74-C40F072333E5}"/>
              </a:ext>
            </a:extLst>
          </p:cNvPr>
          <p:cNvSpPr>
            <a:spLocks noGrp="1"/>
          </p:cNvSpPr>
          <p:nvPr>
            <p:ph type="title"/>
          </p:nvPr>
        </p:nvSpPr>
        <p:spPr/>
        <p:txBody>
          <a:bodyPr/>
          <a:lstStyle/>
          <a:p>
            <a:r>
              <a:rPr lang="en-US" dirty="0"/>
              <a:t>Henning Notes</a:t>
            </a:r>
          </a:p>
        </p:txBody>
      </p:sp>
      <p:sp>
        <p:nvSpPr>
          <p:cNvPr id="3" name="Content Placeholder 2">
            <a:extLst>
              <a:ext uri="{FF2B5EF4-FFF2-40B4-BE49-F238E27FC236}">
                <a16:creationId xmlns:a16="http://schemas.microsoft.com/office/drawing/2014/main" id="{E4D56533-DC44-0F4E-91F6-9CB755DB8465}"/>
              </a:ext>
            </a:extLst>
          </p:cNvPr>
          <p:cNvSpPr>
            <a:spLocks noGrp="1"/>
          </p:cNvSpPr>
          <p:nvPr>
            <p:ph idx="1"/>
          </p:nvPr>
        </p:nvSpPr>
        <p:spPr/>
        <p:txBody>
          <a:bodyPr/>
          <a:lstStyle/>
          <a:p>
            <a:pPr marL="0" indent="0">
              <a:buNone/>
            </a:pPr>
            <a:r>
              <a:rPr lang="en-US" dirty="0"/>
              <a:t>	In addition to his 8 steps, Henning refined his approach by including 5 Notes. Here he discusses ways to individualize training protocols according to gender, age, optometric findings, case history, symptoms.</a:t>
            </a:r>
          </a:p>
          <a:p>
            <a:pPr marL="0" indent="0">
              <a:buNone/>
            </a:pPr>
            <a:r>
              <a:rPr lang="en-US" dirty="0"/>
              <a:t>He also describes how to choose and use lenses and prisms in conjunction with color treatments. </a:t>
            </a:r>
          </a:p>
        </p:txBody>
      </p:sp>
    </p:spTree>
    <p:extLst>
      <p:ext uri="{BB962C8B-B14F-4D97-AF65-F5344CB8AC3E}">
        <p14:creationId xmlns:p14="http://schemas.microsoft.com/office/powerpoint/2010/main" val="6676085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OEP 21 Points Expected</a:t>
            </a:r>
          </a:p>
        </p:txBody>
      </p:sp>
      <p:pic>
        <p:nvPicPr>
          <p:cNvPr id="4" name="Content Placeholder 3">
            <a:extLst>
              <a:ext uri="{FF2B5EF4-FFF2-40B4-BE49-F238E27FC236}">
                <a16:creationId xmlns:a16="http://schemas.microsoft.com/office/drawing/2014/main" id="{AD5A6603-254B-3F44-8880-3223A5E0DC79}"/>
              </a:ext>
            </a:extLst>
          </p:cNvPr>
          <p:cNvPicPr>
            <a:picLocks noGrp="1" noChangeAspect="1"/>
          </p:cNvPicPr>
          <p:nvPr>
            <p:ph idx="1"/>
          </p:nvPr>
        </p:nvPicPr>
        <p:blipFill>
          <a:blip r:embed="rId3"/>
          <a:stretch>
            <a:fillRect/>
          </a:stretch>
        </p:blipFill>
        <p:spPr>
          <a:xfrm>
            <a:off x="1853508" y="1455434"/>
            <a:ext cx="5659036" cy="5050059"/>
          </a:xfrm>
          <a:prstGeom prst="rect">
            <a:avLst/>
          </a:prstGeom>
        </p:spPr>
      </p:pic>
    </p:spTree>
    <p:extLst>
      <p:ext uri="{BB962C8B-B14F-4D97-AF65-F5344CB8AC3E}">
        <p14:creationId xmlns:p14="http://schemas.microsoft.com/office/powerpoint/2010/main" val="32291277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774" y="0"/>
            <a:ext cx="8235387" cy="1158602"/>
          </a:xfrm>
        </p:spPr>
        <p:txBody>
          <a:bodyPr>
            <a:normAutofit/>
          </a:bodyPr>
          <a:lstStyle/>
          <a:p>
            <a:pPr>
              <a:lnSpc>
                <a:spcPct val="80000"/>
              </a:lnSpc>
            </a:pPr>
            <a:r>
              <a:rPr lang="en-US" sz="4000" b="1" dirty="0">
                <a:latin typeface="Arial"/>
                <a:cs typeface="Arial"/>
              </a:rPr>
              <a:t>Note 1 </a:t>
            </a:r>
            <a:br>
              <a:rPr lang="en-US" sz="3200" b="1" dirty="0">
                <a:cs typeface="Arial"/>
              </a:rPr>
            </a:br>
            <a:r>
              <a:rPr lang="el-GR" sz="3200" b="1" dirty="0">
                <a:solidFill>
                  <a:prstClr val="black"/>
                </a:solidFill>
                <a:cs typeface="Arial"/>
              </a:rPr>
              <a:t>μ</a:t>
            </a:r>
            <a:r>
              <a:rPr lang="en-US" sz="3200" b="1" dirty="0" err="1">
                <a:solidFill>
                  <a:prstClr val="black"/>
                </a:solidFill>
                <a:cs typeface="Arial"/>
              </a:rPr>
              <a:t>δ</a:t>
            </a:r>
            <a:r>
              <a:rPr lang="en-US" sz="3200" b="1" dirty="0">
                <a:solidFill>
                  <a:prstClr val="black"/>
                </a:solidFill>
                <a:cs typeface="Arial"/>
              </a:rPr>
              <a:t> (</a:t>
            </a:r>
            <a:r>
              <a:rPr lang="en-US" sz="3200" b="1" dirty="0">
                <a:cs typeface="Arial"/>
              </a:rPr>
              <a:t>Mu-Delta) for N (Nutritional-Toxic)</a:t>
            </a:r>
          </a:p>
        </p:txBody>
      </p:sp>
      <p:sp>
        <p:nvSpPr>
          <p:cNvPr id="3" name="Content Placeholder 2"/>
          <p:cNvSpPr>
            <a:spLocks noGrp="1"/>
          </p:cNvSpPr>
          <p:nvPr>
            <p:ph idx="1"/>
          </p:nvPr>
        </p:nvSpPr>
        <p:spPr>
          <a:xfrm>
            <a:off x="0" y="1203766"/>
            <a:ext cx="9144000" cy="5347505"/>
          </a:xfrm>
        </p:spPr>
        <p:txBody>
          <a:bodyPr>
            <a:noAutofit/>
          </a:bodyPr>
          <a:lstStyle/>
          <a:p>
            <a:pPr marL="284163" indent="-230188">
              <a:lnSpc>
                <a:spcPct val="80000"/>
              </a:lnSpc>
              <a:spcBef>
                <a:spcPts val="0"/>
              </a:spcBef>
              <a:spcAft>
                <a:spcPts val="1200"/>
              </a:spcAft>
              <a:buFont typeface="+mj-lt"/>
              <a:buAutoNum type="arabicPeriod"/>
            </a:pPr>
            <a:r>
              <a:rPr lang="en-US" sz="2200" dirty="0">
                <a:latin typeface="Arial"/>
                <a:cs typeface="Arial"/>
              </a:rPr>
              <a:t>When all ductions are low, a weak parasympathetic is indicated and the individual is chronically ill whether they know it or no</a:t>
            </a:r>
            <a:r>
              <a:rPr lang="en-US" sz="2200" dirty="0">
                <a:latin typeface="Arial" panose="020B0604020202020204" pitchFamily="34" charset="0"/>
                <a:cs typeface="Arial" panose="020B0604020202020204" pitchFamily="34" charset="0"/>
              </a:rPr>
              <a:t>t.</a:t>
            </a:r>
            <a:r>
              <a:rPr lang="en-US" sz="2400" dirty="0">
                <a:latin typeface="Arial" panose="020B0604020202020204" pitchFamily="34" charset="0"/>
                <a:cs typeface="Arial" panose="020B0604020202020204" pitchFamily="34" charset="0"/>
              </a:rPr>
              <a:t>.</a:t>
            </a:r>
            <a:endParaRPr lang="en-US" sz="2200" dirty="0">
              <a:latin typeface="Arial" panose="020B0604020202020204" pitchFamily="34" charset="0"/>
              <a:cs typeface="Arial" panose="020B0604020202020204" pitchFamily="34" charset="0"/>
            </a:endParaRPr>
          </a:p>
          <a:p>
            <a:pPr marL="284163" indent="-230188">
              <a:lnSpc>
                <a:spcPct val="80000"/>
              </a:lnSpc>
              <a:spcBef>
                <a:spcPts val="0"/>
              </a:spcBef>
              <a:spcAft>
                <a:spcPts val="1200"/>
              </a:spcAft>
              <a:buFont typeface="+mj-lt"/>
              <a:buAutoNum type="arabicPeriod"/>
            </a:pPr>
            <a:r>
              <a:rPr lang="en-US" sz="2200" dirty="0">
                <a:latin typeface="Arial"/>
                <a:cs typeface="Arial"/>
              </a:rPr>
              <a:t>Mu-Delta strengthens the parasympathetic. This reverses the retention of waste by increasing the flow of secretions, motor activity (peristalsis) and oxidation. These have a cleansing effect.</a:t>
            </a:r>
          </a:p>
          <a:p>
            <a:pPr marL="284163" indent="-230188">
              <a:lnSpc>
                <a:spcPct val="80000"/>
              </a:lnSpc>
              <a:spcBef>
                <a:spcPts val="0"/>
              </a:spcBef>
              <a:spcAft>
                <a:spcPts val="1200"/>
              </a:spcAft>
              <a:buFont typeface="+mj-lt"/>
              <a:buAutoNum type="arabicPeriod"/>
            </a:pPr>
            <a:r>
              <a:rPr lang="en-US" sz="2200" dirty="0">
                <a:latin typeface="Arial"/>
                <a:cs typeface="Arial"/>
              </a:rPr>
              <a:t>The need for </a:t>
            </a:r>
            <a:r>
              <a:rPr lang="en-US" sz="2200" b="1" dirty="0" err="1">
                <a:solidFill>
                  <a:prstClr val="black"/>
                </a:solidFill>
                <a:latin typeface="Arial"/>
                <a:cs typeface="Arial"/>
              </a:rPr>
              <a:t>μδ</a:t>
            </a:r>
            <a:r>
              <a:rPr lang="en-US" sz="2200" b="1" dirty="0">
                <a:solidFill>
                  <a:prstClr val="black"/>
                </a:solidFill>
                <a:latin typeface="Arial"/>
                <a:cs typeface="Arial"/>
              </a:rPr>
              <a:t> </a:t>
            </a:r>
            <a:r>
              <a:rPr lang="en-US" sz="2200" dirty="0">
                <a:latin typeface="Arial"/>
                <a:cs typeface="Arial"/>
              </a:rPr>
              <a:t>increases with age beyond 25 years. Retention of waste may be due to overeating, insufficient rest, or other forms of self-abuse. </a:t>
            </a:r>
          </a:p>
          <a:p>
            <a:pPr marL="284163" indent="-230188">
              <a:lnSpc>
                <a:spcPct val="80000"/>
              </a:lnSpc>
              <a:spcBef>
                <a:spcPts val="0"/>
              </a:spcBef>
              <a:spcAft>
                <a:spcPts val="1200"/>
              </a:spcAft>
              <a:buFont typeface="+mj-lt"/>
              <a:buAutoNum type="arabicPeriod"/>
            </a:pPr>
            <a:r>
              <a:rPr lang="en-US" sz="2200" dirty="0">
                <a:latin typeface="Arial"/>
                <a:cs typeface="Arial"/>
              </a:rPr>
              <a:t>For children with </a:t>
            </a:r>
            <a:r>
              <a:rPr lang="en-US" sz="2200" b="1" dirty="0" err="1">
                <a:solidFill>
                  <a:prstClr val="black"/>
                </a:solidFill>
                <a:latin typeface="Arial"/>
                <a:cs typeface="Arial"/>
              </a:rPr>
              <a:t>μδ</a:t>
            </a:r>
            <a:r>
              <a:rPr lang="en-US" sz="2200" b="1" dirty="0">
                <a:solidFill>
                  <a:prstClr val="black"/>
                </a:solidFill>
                <a:latin typeface="Arial"/>
                <a:cs typeface="Arial"/>
              </a:rPr>
              <a:t> </a:t>
            </a:r>
            <a:r>
              <a:rPr lang="en-US" sz="2200" dirty="0">
                <a:latin typeface="Arial"/>
                <a:cs typeface="Arial"/>
              </a:rPr>
              <a:t>indication, ask about diet. Unless diet can be cared for, if it is faulty, the prognosis is poor.</a:t>
            </a:r>
          </a:p>
          <a:p>
            <a:pPr marL="53975" indent="0" algn="ctr">
              <a:lnSpc>
                <a:spcPct val="80000"/>
              </a:lnSpc>
              <a:spcBef>
                <a:spcPts val="0"/>
              </a:spcBef>
              <a:spcAft>
                <a:spcPts val="1200"/>
              </a:spcAft>
              <a:buNone/>
            </a:pPr>
            <a:r>
              <a:rPr lang="en-US" sz="2200" b="1" dirty="0">
                <a:latin typeface="Arial"/>
                <a:cs typeface="Arial"/>
              </a:rPr>
              <a:t>Related frequencies to </a:t>
            </a:r>
            <a:r>
              <a:rPr lang="en-US" sz="2200" b="1" dirty="0" err="1">
                <a:solidFill>
                  <a:prstClr val="black"/>
                </a:solidFill>
                <a:latin typeface="Arial"/>
                <a:cs typeface="Arial"/>
              </a:rPr>
              <a:t>μδ</a:t>
            </a:r>
            <a:r>
              <a:rPr lang="en-US" sz="2200" b="1" dirty="0">
                <a:solidFill>
                  <a:prstClr val="black"/>
                </a:solidFill>
                <a:latin typeface="Arial"/>
                <a:cs typeface="Arial"/>
              </a:rPr>
              <a:t>:</a:t>
            </a:r>
            <a:r>
              <a:rPr lang="en-US" sz="2200" dirty="0">
                <a:latin typeface="Arial"/>
                <a:cs typeface="Arial"/>
              </a:rPr>
              <a:t> </a:t>
            </a:r>
          </a:p>
          <a:p>
            <a:pPr marL="582930" lvl="1" indent="0">
              <a:lnSpc>
                <a:spcPct val="80000"/>
              </a:lnSpc>
              <a:spcBef>
                <a:spcPts val="0"/>
              </a:spcBef>
              <a:spcAft>
                <a:spcPts val="1200"/>
              </a:spcAft>
              <a:buNone/>
            </a:pPr>
            <a:r>
              <a:rPr lang="en-US" sz="2200" b="1" dirty="0">
                <a:latin typeface="Arial"/>
                <a:cs typeface="Arial"/>
              </a:rPr>
              <a:t>Alpha-Delta </a:t>
            </a:r>
            <a:r>
              <a:rPr lang="el-GR" sz="2200" b="1" dirty="0">
                <a:latin typeface="Arial"/>
                <a:cs typeface="Arial"/>
              </a:rPr>
              <a:t>α</a:t>
            </a:r>
            <a:r>
              <a:rPr lang="en-US" sz="2200" b="1" dirty="0" err="1">
                <a:solidFill>
                  <a:prstClr val="black"/>
                </a:solidFill>
                <a:latin typeface="Arial"/>
                <a:cs typeface="Arial"/>
              </a:rPr>
              <a:t>δ</a:t>
            </a:r>
            <a:r>
              <a:rPr lang="en-US" sz="2200" b="1" dirty="0">
                <a:solidFill>
                  <a:prstClr val="black"/>
                </a:solidFill>
                <a:latin typeface="Arial"/>
                <a:cs typeface="Arial"/>
              </a:rPr>
              <a:t> </a:t>
            </a:r>
            <a:r>
              <a:rPr lang="en-US" sz="2200" dirty="0">
                <a:latin typeface="Arial"/>
                <a:cs typeface="Arial"/>
              </a:rPr>
              <a:t>is a respiratory stimulator. Use if the patient's breathing is very shallow.</a:t>
            </a:r>
          </a:p>
          <a:p>
            <a:pPr marL="585216" lvl="1" indent="0">
              <a:lnSpc>
                <a:spcPct val="80000"/>
              </a:lnSpc>
              <a:spcBef>
                <a:spcPts val="0"/>
              </a:spcBef>
              <a:buNone/>
            </a:pPr>
            <a:r>
              <a:rPr lang="en-US" sz="2200" b="1" dirty="0">
                <a:latin typeface="Arial"/>
                <a:cs typeface="Arial"/>
              </a:rPr>
              <a:t>Alpha-Upsilon </a:t>
            </a:r>
            <a:r>
              <a:rPr lang="el-GR" sz="2200" b="1" dirty="0">
                <a:latin typeface="Arial"/>
                <a:cs typeface="Arial"/>
              </a:rPr>
              <a:t>α</a:t>
            </a:r>
            <a:r>
              <a:rPr lang="en-US" sz="2200" b="1" dirty="0">
                <a:latin typeface="Arial"/>
                <a:cs typeface="Arial"/>
              </a:rPr>
              <a:t>𝜐 </a:t>
            </a:r>
            <a:r>
              <a:rPr lang="en-US" sz="2200" dirty="0">
                <a:latin typeface="Arial"/>
                <a:cs typeface="Arial"/>
              </a:rPr>
              <a:t>stimulates peripheral </a:t>
            </a:r>
            <a:r>
              <a:rPr lang="en-US" sz="2200" dirty="0" err="1">
                <a:latin typeface="Arial"/>
                <a:cs typeface="Arial"/>
              </a:rPr>
              <a:t>vaso</a:t>
            </a:r>
            <a:r>
              <a:rPr lang="en-US" sz="2200" dirty="0">
                <a:latin typeface="Arial"/>
                <a:cs typeface="Arial"/>
              </a:rPr>
              <a:t>-constriction. It’s not much used with kids but </a:t>
            </a:r>
            <a:r>
              <a:rPr lang="el-GR" sz="2200" b="1" dirty="0">
                <a:latin typeface="Arial"/>
                <a:cs typeface="Arial"/>
              </a:rPr>
              <a:t>α</a:t>
            </a:r>
            <a:r>
              <a:rPr lang="en-US" sz="2200" b="1" dirty="0">
                <a:latin typeface="Arial"/>
                <a:cs typeface="Arial"/>
              </a:rPr>
              <a:t>𝜐</a:t>
            </a:r>
            <a:r>
              <a:rPr lang="en-US" sz="2200" dirty="0">
                <a:latin typeface="Arial"/>
                <a:cs typeface="Arial"/>
              </a:rPr>
              <a:t> for teens until 50 years can help increase low blood-pressure and deficient abdominal circulation.</a:t>
            </a:r>
          </a:p>
        </p:txBody>
      </p:sp>
    </p:spTree>
    <p:extLst>
      <p:ext uri="{BB962C8B-B14F-4D97-AF65-F5344CB8AC3E}">
        <p14:creationId xmlns:p14="http://schemas.microsoft.com/office/powerpoint/2010/main" val="23931874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3159"/>
            <a:ext cx="8223813" cy="2132329"/>
          </a:xfrm>
        </p:spPr>
        <p:txBody>
          <a:bodyPr anchor="t" anchorCtr="0">
            <a:normAutofit/>
          </a:bodyPr>
          <a:lstStyle/>
          <a:p>
            <a:r>
              <a:rPr lang="en-US" sz="4000" b="1" i="1" dirty="0">
                <a:latin typeface="Arial"/>
                <a:cs typeface="Arial"/>
              </a:rPr>
              <a:t>NOTE 2</a:t>
            </a:r>
            <a:br>
              <a:rPr lang="en-US" sz="3600" b="1" dirty="0">
                <a:latin typeface="Arial"/>
                <a:cs typeface="Arial"/>
              </a:rPr>
            </a:br>
            <a:r>
              <a:rPr lang="el-GR" sz="4000" b="1" dirty="0" err="1">
                <a:latin typeface="Arial"/>
                <a:cs typeface="Arial"/>
              </a:rPr>
              <a:t>αω</a:t>
            </a:r>
            <a:r>
              <a:rPr lang="en-US" sz="3600" b="1" dirty="0">
                <a:latin typeface="Arial"/>
                <a:cs typeface="Arial"/>
              </a:rPr>
              <a:t> For Emotional Upset </a:t>
            </a:r>
            <a:br>
              <a:rPr lang="en-US" sz="3600" b="1" dirty="0">
                <a:latin typeface="Arial"/>
                <a:cs typeface="Arial"/>
              </a:rPr>
            </a:br>
            <a:endParaRPr lang="en-US" sz="3200" b="1" dirty="0">
              <a:latin typeface="Arial"/>
              <a:cs typeface="Arial"/>
            </a:endParaRPr>
          </a:p>
        </p:txBody>
      </p:sp>
      <p:sp>
        <p:nvSpPr>
          <p:cNvPr id="3" name="Content Placeholder 2"/>
          <p:cNvSpPr>
            <a:spLocks noGrp="1"/>
          </p:cNvSpPr>
          <p:nvPr>
            <p:ph idx="1"/>
          </p:nvPr>
        </p:nvSpPr>
        <p:spPr>
          <a:xfrm>
            <a:off x="369615" y="1585733"/>
            <a:ext cx="8443215" cy="3946966"/>
          </a:xfrm>
        </p:spPr>
        <p:txBody>
          <a:bodyPr>
            <a:normAutofit fontScale="85000" lnSpcReduction="10000"/>
          </a:bodyPr>
          <a:lstStyle/>
          <a:p>
            <a:pPr marL="0" indent="0" algn="ctr">
              <a:lnSpc>
                <a:spcPct val="90000"/>
              </a:lnSpc>
              <a:spcBef>
                <a:spcPts val="600"/>
              </a:spcBef>
              <a:buNone/>
            </a:pPr>
            <a:r>
              <a:rPr lang="en-US" b="1" dirty="0">
                <a:latin typeface="Arial"/>
                <a:cs typeface="Arial"/>
              </a:rPr>
              <a:t>LOOK FOR SIGNS OF EMOTIONAL UPSET</a:t>
            </a:r>
          </a:p>
          <a:p>
            <a:pPr marL="514350" lvl="1" indent="0">
              <a:lnSpc>
                <a:spcPct val="90000"/>
              </a:lnSpc>
              <a:spcBef>
                <a:spcPts val="600"/>
              </a:spcBef>
              <a:buNone/>
            </a:pPr>
            <a:r>
              <a:rPr lang="en-US" sz="3900" dirty="0">
                <a:latin typeface="Arial"/>
                <a:cs typeface="Arial"/>
              </a:rPr>
              <a:t>– nervousness     		– irritability  </a:t>
            </a:r>
          </a:p>
          <a:p>
            <a:pPr marL="514350" lvl="1" indent="0">
              <a:lnSpc>
                <a:spcPct val="90000"/>
              </a:lnSpc>
              <a:spcBef>
                <a:spcPts val="600"/>
              </a:spcBef>
              <a:buNone/>
            </a:pPr>
            <a:r>
              <a:rPr lang="en-US" sz="3900" dirty="0">
                <a:latin typeface="Arial"/>
                <a:cs typeface="Arial"/>
              </a:rPr>
              <a:t>– rapid pulse 			– irregular breathing</a:t>
            </a:r>
          </a:p>
          <a:p>
            <a:pPr marL="514350" lvl="1" indent="0">
              <a:lnSpc>
                <a:spcPct val="90000"/>
              </a:lnSpc>
              <a:spcBef>
                <a:spcPts val="600"/>
              </a:spcBef>
              <a:buNone/>
            </a:pPr>
            <a:r>
              <a:rPr lang="en-US" sz="3900" dirty="0">
                <a:latin typeface="Arial"/>
                <a:cs typeface="Arial"/>
              </a:rPr>
              <a:t>– tenseness (around the eyes or mouth)</a:t>
            </a:r>
          </a:p>
          <a:p>
            <a:pPr marL="0" indent="0">
              <a:buNone/>
            </a:pPr>
            <a:r>
              <a:rPr lang="en-US" dirty="0">
                <a:latin typeface="Arial"/>
                <a:cs typeface="Arial"/>
              </a:rPr>
              <a:t> </a:t>
            </a:r>
          </a:p>
          <a:p>
            <a:pPr marL="0" indent="0" algn="ctr">
              <a:buNone/>
            </a:pPr>
            <a:r>
              <a:rPr lang="en-US" b="1" dirty="0">
                <a:latin typeface="Arial"/>
                <a:cs typeface="Arial"/>
              </a:rPr>
              <a:t>VERIFY BY SUBJECTIVE SYMPTOMS </a:t>
            </a:r>
          </a:p>
          <a:p>
            <a:pPr marL="400050" lvl="1" indent="0">
              <a:buNone/>
            </a:pPr>
            <a:r>
              <a:rPr lang="en-US" sz="3700" dirty="0">
                <a:latin typeface="Arial"/>
                <a:cs typeface="Arial"/>
              </a:rPr>
              <a:t>Inability to sleep, frequent crying spells</a:t>
            </a:r>
          </a:p>
          <a:p>
            <a:pPr marL="400050" lvl="1" indent="0">
              <a:buNone/>
            </a:pPr>
            <a:r>
              <a:rPr lang="en-US" sz="3700" dirty="0">
                <a:latin typeface="Arial"/>
                <a:cs typeface="Arial"/>
              </a:rPr>
              <a:t>fearful dreams, (e.g., falling from a height.)</a:t>
            </a:r>
          </a:p>
        </p:txBody>
      </p:sp>
      <p:sp>
        <p:nvSpPr>
          <p:cNvPr id="4" name="TextBox 3">
            <a:extLst>
              <a:ext uri="{FF2B5EF4-FFF2-40B4-BE49-F238E27FC236}">
                <a16:creationId xmlns:a16="http://schemas.microsoft.com/office/drawing/2014/main" id="{E0E71539-D881-C54D-8AF4-C900B3EFFD9C}"/>
              </a:ext>
            </a:extLst>
          </p:cNvPr>
          <p:cNvSpPr txBox="1"/>
          <p:nvPr/>
        </p:nvSpPr>
        <p:spPr>
          <a:xfrm>
            <a:off x="706049" y="5717894"/>
            <a:ext cx="7778187" cy="830997"/>
          </a:xfrm>
          <a:prstGeom prst="rect">
            <a:avLst/>
          </a:prstGeom>
          <a:noFill/>
          <a:ln w="25400">
            <a:solidFill>
              <a:schemeClr val="tx1"/>
            </a:solidFill>
          </a:ln>
        </p:spPr>
        <p:txBody>
          <a:bodyPr wrap="square" rtlCol="0">
            <a:spAutoFit/>
          </a:bodyPr>
          <a:lstStyle/>
          <a:p>
            <a:pPr algn="ctr"/>
            <a:r>
              <a:rPr lang="en-US" sz="2400" b="1" i="1" dirty="0">
                <a:latin typeface="Arial"/>
                <a:cs typeface="Arial"/>
              </a:rPr>
              <a:t>Alpha/Omega, the emotional stabilizer, is usually the most effective frequency.</a:t>
            </a:r>
          </a:p>
        </p:txBody>
      </p:sp>
    </p:spTree>
    <p:extLst>
      <p:ext uri="{BB962C8B-B14F-4D97-AF65-F5344CB8AC3E}">
        <p14:creationId xmlns:p14="http://schemas.microsoft.com/office/powerpoint/2010/main" val="18806099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46962" cy="1149048"/>
          </a:xfrm>
        </p:spPr>
        <p:txBody>
          <a:bodyPr>
            <a:normAutofit fontScale="90000"/>
          </a:bodyPr>
          <a:lstStyle/>
          <a:p>
            <a:r>
              <a:rPr lang="en-US" b="1" dirty="0">
                <a:latin typeface="Arial"/>
                <a:cs typeface="Arial"/>
              </a:rPr>
              <a:t>Note 3: Duction recovery </a:t>
            </a:r>
            <a:br>
              <a:rPr lang="en-US" b="1" dirty="0">
                <a:latin typeface="Arial"/>
                <a:cs typeface="Arial"/>
              </a:rPr>
            </a:br>
            <a:r>
              <a:rPr lang="en-US" b="1" dirty="0">
                <a:latin typeface="Arial"/>
                <a:cs typeface="Arial"/>
              </a:rPr>
              <a:t>prism is used to train</a:t>
            </a:r>
          </a:p>
        </p:txBody>
      </p:sp>
      <p:sp>
        <p:nvSpPr>
          <p:cNvPr id="3" name="Content Placeholder 2"/>
          <p:cNvSpPr>
            <a:spLocks noGrp="1"/>
          </p:cNvSpPr>
          <p:nvPr>
            <p:ph idx="1"/>
          </p:nvPr>
        </p:nvSpPr>
        <p:spPr>
          <a:xfrm>
            <a:off x="480349" y="1679649"/>
            <a:ext cx="8229600" cy="5068392"/>
          </a:xfrm>
        </p:spPr>
        <p:txBody>
          <a:bodyPr>
            <a:normAutofit lnSpcReduction="10000"/>
          </a:bodyPr>
          <a:lstStyle/>
          <a:p>
            <a:pPr marL="514350" indent="-514350">
              <a:lnSpc>
                <a:spcPct val="90000"/>
              </a:lnSpc>
              <a:spcBef>
                <a:spcPts val="0"/>
              </a:spcBef>
              <a:spcAft>
                <a:spcPts val="1800"/>
              </a:spcAft>
              <a:buFont typeface="+mj-lt"/>
              <a:buAutoNum type="arabicPeriod"/>
            </a:pPr>
            <a:r>
              <a:rPr lang="en-US" sz="2600" spc="100" dirty="0">
                <a:cs typeface="Arial"/>
              </a:rPr>
              <a:t>The prism power used in treatment is the </a:t>
            </a:r>
            <a:r>
              <a:rPr lang="en-US" sz="2600" u="sng" spc="100" dirty="0">
                <a:cs typeface="Arial"/>
              </a:rPr>
              <a:t>duction recovery finding </a:t>
            </a:r>
            <a:r>
              <a:rPr lang="en-US" sz="2600" spc="100" dirty="0">
                <a:cs typeface="Arial"/>
              </a:rPr>
              <a:t>of the opposite duction to the phoria (Esophoria would use the base-in duction recovery finding to train. Exophoria would use the base out recovery finding).</a:t>
            </a:r>
          </a:p>
          <a:p>
            <a:pPr marL="514350" indent="-514350">
              <a:lnSpc>
                <a:spcPct val="90000"/>
              </a:lnSpc>
              <a:spcBef>
                <a:spcPts val="0"/>
              </a:spcBef>
              <a:spcAft>
                <a:spcPts val="1800"/>
              </a:spcAft>
              <a:buFont typeface="+mj-lt"/>
              <a:buAutoNum type="arabicPeriod"/>
            </a:pPr>
            <a:r>
              <a:rPr lang="en-US" sz="2600" spc="100" dirty="0">
                <a:cs typeface="Arial"/>
              </a:rPr>
              <a:t>The duction is re-measured before each next treatment. The new recovery finding is used for that day’s treatment. The duction is measured at the distance of the training device. </a:t>
            </a:r>
          </a:p>
          <a:p>
            <a:pPr marL="514350" indent="-514350">
              <a:lnSpc>
                <a:spcPct val="90000"/>
              </a:lnSpc>
              <a:spcBef>
                <a:spcPts val="0"/>
              </a:spcBef>
              <a:buFont typeface="+mj-lt"/>
              <a:buAutoNum type="arabicPeriod"/>
            </a:pPr>
            <a:r>
              <a:rPr lang="en-US" sz="2600" spc="100" dirty="0">
                <a:cs typeface="Arial"/>
              </a:rPr>
              <a:t>If the recovery point of the opposite duction is less than zero, the starting training prism is the actual power of the recovery finding. So,</a:t>
            </a:r>
            <a:r>
              <a:rPr lang="en-US" sz="2600" dirty="0">
                <a:cs typeface="Arial"/>
              </a:rPr>
              <a:t> if a high </a:t>
            </a:r>
            <a:r>
              <a:rPr lang="en-US" sz="2600" dirty="0" err="1">
                <a:cs typeface="Arial"/>
              </a:rPr>
              <a:t>eso</a:t>
            </a:r>
            <a:r>
              <a:rPr lang="en-US" sz="2600" dirty="0">
                <a:cs typeface="Arial"/>
              </a:rPr>
              <a:t> has a BI recovery of  4/8/-4 (4 BO), the starting prism would be 4 BO. </a:t>
            </a:r>
            <a:r>
              <a:rPr lang="en-US" sz="2800" spc="100" dirty="0">
                <a:latin typeface="Arial"/>
                <a:cs typeface="Arial"/>
              </a:rPr>
              <a:t> </a:t>
            </a:r>
          </a:p>
        </p:txBody>
      </p:sp>
    </p:spTree>
    <p:extLst>
      <p:ext uri="{BB962C8B-B14F-4D97-AF65-F5344CB8AC3E}">
        <p14:creationId xmlns:p14="http://schemas.microsoft.com/office/powerpoint/2010/main" val="13863048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924" y="176098"/>
            <a:ext cx="8177515" cy="1224439"/>
          </a:xfrm>
        </p:spPr>
        <p:txBody>
          <a:bodyPr anchor="t" anchorCtr="0">
            <a:normAutofit/>
          </a:bodyPr>
          <a:lstStyle/>
          <a:p>
            <a:pPr>
              <a:lnSpc>
                <a:spcPct val="70000"/>
              </a:lnSpc>
            </a:pPr>
            <a:r>
              <a:rPr lang="en-US" b="1" i="1" dirty="0"/>
              <a:t>Note 4  </a:t>
            </a:r>
            <a:br>
              <a:rPr lang="en-US" b="1" i="1" dirty="0"/>
            </a:br>
            <a:r>
              <a:rPr lang="el-GR" b="1" dirty="0" err="1"/>
              <a:t>αω</a:t>
            </a:r>
            <a:r>
              <a:rPr lang="en-US" b="1" dirty="0"/>
              <a:t> the emotional stabilizer</a:t>
            </a:r>
            <a:endParaRPr lang="en-US" b="1" i="1" dirty="0"/>
          </a:p>
        </p:txBody>
      </p:sp>
      <p:sp>
        <p:nvSpPr>
          <p:cNvPr id="3" name="Content Placeholder 2"/>
          <p:cNvSpPr>
            <a:spLocks noGrp="1"/>
          </p:cNvSpPr>
          <p:nvPr>
            <p:ph idx="1"/>
          </p:nvPr>
        </p:nvSpPr>
        <p:spPr>
          <a:xfrm>
            <a:off x="468774" y="1371312"/>
            <a:ext cx="8223813" cy="5110511"/>
          </a:xfrm>
        </p:spPr>
        <p:txBody>
          <a:bodyPr>
            <a:normAutofit fontScale="92500"/>
          </a:bodyPr>
          <a:lstStyle/>
          <a:p>
            <a:pPr marL="0" indent="0">
              <a:spcBef>
                <a:spcPts val="0"/>
              </a:spcBef>
              <a:spcAft>
                <a:spcPts val="1800"/>
              </a:spcAft>
              <a:buNone/>
            </a:pPr>
            <a:r>
              <a:rPr lang="en-US" dirty="0">
                <a:latin typeface="Arial"/>
                <a:cs typeface="Arial"/>
              </a:rPr>
              <a:t>	</a:t>
            </a:r>
            <a:r>
              <a:rPr lang="el-GR" sz="2800" dirty="0" err="1">
                <a:latin typeface="Arial"/>
                <a:cs typeface="Arial"/>
              </a:rPr>
              <a:t>αω</a:t>
            </a:r>
            <a:r>
              <a:rPr lang="en-US" sz="2800" dirty="0">
                <a:latin typeface="Arial"/>
                <a:cs typeface="Arial"/>
              </a:rPr>
              <a:t> increases accommodation and pupil responses that are weak when associated with emotional upset. </a:t>
            </a:r>
          </a:p>
          <a:p>
            <a:pPr marL="0" indent="0">
              <a:spcBef>
                <a:spcPts val="0"/>
              </a:spcBef>
              <a:spcAft>
                <a:spcPts val="1800"/>
              </a:spcAft>
              <a:buNone/>
            </a:pPr>
            <a:r>
              <a:rPr lang="en-US" sz="2800" dirty="0">
                <a:latin typeface="Arial"/>
                <a:cs typeface="Arial"/>
              </a:rPr>
              <a:t>	</a:t>
            </a:r>
            <a:r>
              <a:rPr lang="el-GR" sz="2800" dirty="0" err="1">
                <a:latin typeface="Arial"/>
                <a:cs typeface="Arial"/>
              </a:rPr>
              <a:t>αω</a:t>
            </a:r>
            <a:r>
              <a:rPr lang="en-US" sz="2800" dirty="0">
                <a:latin typeface="Arial"/>
                <a:cs typeface="Arial"/>
              </a:rPr>
              <a:t> is called for when the minus lens to blur at near is low relative to plus. #20&lt;#21 (Consider age.)</a:t>
            </a:r>
          </a:p>
          <a:p>
            <a:pPr marL="0" indent="0">
              <a:spcBef>
                <a:spcPts val="0"/>
              </a:spcBef>
              <a:buNone/>
            </a:pPr>
            <a:r>
              <a:rPr lang="en-US" sz="2800" dirty="0">
                <a:latin typeface="Arial"/>
                <a:cs typeface="Arial"/>
              </a:rPr>
              <a:t>	Emotional disturbance may be due to financial worries; disappointment in love; bereavement; nagging, mis-mating; etc., sufficient to cause retention of waste because any </a:t>
            </a:r>
            <a:r>
              <a:rPr lang="en-US" sz="2800" b="1" dirty="0">
                <a:latin typeface="Arial"/>
                <a:cs typeface="Arial"/>
              </a:rPr>
              <a:t>emotional disturbance interferes with circulation and the metabolic processes in genera</a:t>
            </a:r>
            <a:r>
              <a:rPr lang="en-US" sz="2800" dirty="0">
                <a:latin typeface="Arial"/>
                <a:cs typeface="Arial"/>
              </a:rPr>
              <a:t>l. This can readily be ascertained by asking the patient a few pointed questions. </a:t>
            </a:r>
          </a:p>
        </p:txBody>
      </p:sp>
    </p:spTree>
    <p:extLst>
      <p:ext uri="{BB962C8B-B14F-4D97-AF65-F5344CB8AC3E}">
        <p14:creationId xmlns:p14="http://schemas.microsoft.com/office/powerpoint/2010/main" val="28468010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5149"/>
            <a:ext cx="8229600" cy="1143000"/>
          </a:xfrm>
        </p:spPr>
        <p:txBody>
          <a:bodyPr>
            <a:normAutofit fontScale="90000"/>
          </a:bodyPr>
          <a:lstStyle/>
          <a:p>
            <a:r>
              <a:rPr lang="en-US" b="1" i="1" dirty="0">
                <a:latin typeface="Arial"/>
                <a:cs typeface="Arial"/>
              </a:rPr>
              <a:t>Note 4 (cont.)  </a:t>
            </a:r>
            <a:br>
              <a:rPr lang="en-US" b="1" i="1" dirty="0">
                <a:latin typeface="Arial"/>
                <a:cs typeface="Arial"/>
              </a:rPr>
            </a:br>
            <a:r>
              <a:rPr lang="el-GR" b="1" dirty="0" err="1">
                <a:latin typeface="Arial"/>
                <a:cs typeface="Arial"/>
              </a:rPr>
              <a:t>αω</a:t>
            </a:r>
            <a:r>
              <a:rPr lang="en-US" b="1" dirty="0">
                <a:latin typeface="Arial"/>
                <a:cs typeface="Arial"/>
              </a:rPr>
              <a:t> &amp; Related Frequencies</a:t>
            </a:r>
          </a:p>
        </p:txBody>
      </p:sp>
      <p:sp>
        <p:nvSpPr>
          <p:cNvPr id="3" name="Content Placeholder 2"/>
          <p:cNvSpPr>
            <a:spLocks noGrp="1"/>
          </p:cNvSpPr>
          <p:nvPr>
            <p:ph idx="1"/>
          </p:nvPr>
        </p:nvSpPr>
        <p:spPr>
          <a:xfrm>
            <a:off x="457199" y="1469987"/>
            <a:ext cx="8316411" cy="5289630"/>
          </a:xfrm>
        </p:spPr>
        <p:txBody>
          <a:bodyPr>
            <a:noAutofit/>
          </a:bodyPr>
          <a:lstStyle/>
          <a:p>
            <a:pPr marL="0" indent="0">
              <a:spcBef>
                <a:spcPts val="0"/>
              </a:spcBef>
              <a:spcAft>
                <a:spcPts val="1200"/>
              </a:spcAft>
              <a:buNone/>
            </a:pPr>
            <a:r>
              <a:rPr lang="en-US" sz="2400" b="1" dirty="0">
                <a:latin typeface="Arial"/>
                <a:cs typeface="Arial"/>
              </a:rPr>
              <a:t>Related α</a:t>
            </a:r>
            <a:r>
              <a:rPr lang="en-US" sz="2400" b="1" dirty="0" err="1">
                <a:latin typeface="Arial"/>
                <a:cs typeface="Arial"/>
              </a:rPr>
              <a:t>ω</a:t>
            </a:r>
            <a:r>
              <a:rPr lang="en-US" sz="2400" b="1" dirty="0">
                <a:latin typeface="Arial"/>
                <a:cs typeface="Arial"/>
              </a:rPr>
              <a:t> frequencies</a:t>
            </a:r>
            <a:r>
              <a:rPr lang="en-US" sz="2400" dirty="0">
                <a:latin typeface="Arial"/>
                <a:cs typeface="Arial"/>
              </a:rPr>
              <a:t>: </a:t>
            </a:r>
            <a:r>
              <a:rPr lang="en-US" sz="2400" b="1" dirty="0">
                <a:latin typeface="Arial"/>
                <a:cs typeface="Arial"/>
              </a:rPr>
              <a:t>α</a:t>
            </a:r>
            <a:r>
              <a:rPr lang="en-US" sz="2400" b="1" dirty="0" err="1">
                <a:latin typeface="Arial"/>
                <a:cs typeface="Arial"/>
              </a:rPr>
              <a:t>δ</a:t>
            </a:r>
            <a:r>
              <a:rPr lang="en-US" sz="2400" b="1" dirty="0">
                <a:latin typeface="Arial"/>
                <a:cs typeface="Arial"/>
              </a:rPr>
              <a:t> and α</a:t>
            </a:r>
            <a:r>
              <a:rPr lang="en-US" sz="2800" b="1" dirty="0">
                <a:latin typeface="Arial"/>
                <a:cs typeface="Arial"/>
              </a:rPr>
              <a:t>𝜐</a:t>
            </a:r>
            <a:r>
              <a:rPr lang="en-US" sz="2400" b="1" dirty="0">
                <a:latin typeface="Arial"/>
                <a:cs typeface="Arial"/>
              </a:rPr>
              <a:t> are intensifiers; </a:t>
            </a:r>
            <a:r>
              <a:rPr lang="en-US" sz="2400" b="1" dirty="0" err="1">
                <a:latin typeface="Arial"/>
                <a:cs typeface="Arial"/>
              </a:rPr>
              <a:t>ω</a:t>
            </a:r>
            <a:r>
              <a:rPr lang="en-US" sz="2400" b="1" dirty="0">
                <a:latin typeface="Arial"/>
                <a:cs typeface="Arial"/>
              </a:rPr>
              <a:t> and </a:t>
            </a:r>
            <a:r>
              <a:rPr lang="en-US" sz="2800" b="1" dirty="0">
                <a:latin typeface="Arial"/>
                <a:cs typeface="Arial"/>
              </a:rPr>
              <a:t>𝜐</a:t>
            </a:r>
            <a:r>
              <a:rPr lang="en-US" sz="2400" b="1" dirty="0" err="1">
                <a:latin typeface="Arial"/>
                <a:cs typeface="Arial"/>
              </a:rPr>
              <a:t>ω</a:t>
            </a:r>
            <a:r>
              <a:rPr lang="en-US" sz="2400" b="1" dirty="0">
                <a:latin typeface="Arial"/>
                <a:cs typeface="Arial"/>
              </a:rPr>
              <a:t> are modifiers</a:t>
            </a:r>
            <a:r>
              <a:rPr lang="en-US" sz="2400" dirty="0">
                <a:latin typeface="Arial"/>
                <a:cs typeface="Arial"/>
              </a:rPr>
              <a:t>. To differentiate which to use when, consider age, sex, environment, behavior, appearance, and genes:</a:t>
            </a:r>
          </a:p>
          <a:p>
            <a:pPr marL="0" indent="0">
              <a:buNone/>
            </a:pPr>
            <a:r>
              <a:rPr lang="en-US" sz="2400" b="1" dirty="0">
                <a:latin typeface="Arial"/>
                <a:cs typeface="Arial"/>
              </a:rPr>
              <a:t>For underweight child &lt; 10 years</a:t>
            </a:r>
            <a:r>
              <a:rPr lang="en-US" sz="2400" dirty="0">
                <a:latin typeface="Arial"/>
                <a:cs typeface="Arial"/>
              </a:rPr>
              <a:t>: Suspect glandular underdevelopment due to malnutrition, overly controlling parents, emotional shock, etc. </a:t>
            </a:r>
          </a:p>
          <a:p>
            <a:pPr marL="460375" lvl="1" indent="-290513">
              <a:lnSpc>
                <a:spcPct val="90000"/>
              </a:lnSpc>
              <a:spcBef>
                <a:spcPts val="0"/>
              </a:spcBef>
              <a:buFont typeface="+mj-lt"/>
              <a:buAutoNum type="arabicPeriod"/>
            </a:pPr>
            <a:r>
              <a:rPr lang="en-US" sz="2400" dirty="0">
                <a:latin typeface="Arial"/>
                <a:cs typeface="Arial"/>
              </a:rPr>
              <a:t>Start with α</a:t>
            </a:r>
            <a:r>
              <a:rPr lang="en-US" sz="2400" dirty="0" err="1">
                <a:latin typeface="Arial"/>
                <a:cs typeface="Arial"/>
              </a:rPr>
              <a:t>ω</a:t>
            </a:r>
            <a:r>
              <a:rPr lang="en-US" sz="2400" dirty="0">
                <a:latin typeface="Arial"/>
                <a:cs typeface="Arial"/>
              </a:rPr>
              <a:t> and watch for improvement. </a:t>
            </a:r>
          </a:p>
          <a:p>
            <a:pPr marL="460375" lvl="1" indent="-290513">
              <a:lnSpc>
                <a:spcPct val="90000"/>
              </a:lnSpc>
              <a:spcBef>
                <a:spcPts val="0"/>
              </a:spcBef>
              <a:buFont typeface="+mj-lt"/>
              <a:buAutoNum type="arabicPeriod"/>
            </a:pPr>
            <a:r>
              <a:rPr lang="en-US" sz="2400" dirty="0">
                <a:latin typeface="Arial"/>
                <a:cs typeface="Arial"/>
              </a:rPr>
              <a:t>If response is sluggish, try α</a:t>
            </a:r>
            <a:r>
              <a:rPr lang="en-US" sz="2400" dirty="0" err="1">
                <a:latin typeface="Arial"/>
                <a:cs typeface="Arial"/>
              </a:rPr>
              <a:t>δ</a:t>
            </a:r>
            <a:r>
              <a:rPr lang="en-US" sz="2400" dirty="0">
                <a:latin typeface="Arial"/>
                <a:cs typeface="Arial"/>
              </a:rPr>
              <a:t>  for a few sittings. </a:t>
            </a:r>
          </a:p>
          <a:p>
            <a:pPr marL="460375" lvl="1" indent="-290513">
              <a:lnSpc>
                <a:spcPct val="90000"/>
              </a:lnSpc>
              <a:spcBef>
                <a:spcPts val="0"/>
              </a:spcBef>
              <a:buFont typeface="+mj-lt"/>
              <a:buAutoNum type="arabicPeriod"/>
            </a:pPr>
            <a:r>
              <a:rPr lang="en-US" sz="2400" dirty="0">
                <a:latin typeface="Arial"/>
                <a:cs typeface="Arial"/>
              </a:rPr>
              <a:t>If still sluggish, combine minus with α</a:t>
            </a:r>
            <a:r>
              <a:rPr lang="en-US" sz="2400" dirty="0" err="1">
                <a:latin typeface="Arial"/>
                <a:cs typeface="Arial"/>
              </a:rPr>
              <a:t>ω</a:t>
            </a:r>
            <a:r>
              <a:rPr lang="en-US" sz="2400" dirty="0">
                <a:latin typeface="Arial"/>
                <a:cs typeface="Arial"/>
              </a:rPr>
              <a:t>. (Start with -0.50 and add -0.25 steps until -2.00.) </a:t>
            </a:r>
          </a:p>
          <a:p>
            <a:pPr marL="460375" lvl="1" indent="-290513">
              <a:lnSpc>
                <a:spcPct val="90000"/>
              </a:lnSpc>
              <a:spcBef>
                <a:spcPts val="0"/>
              </a:spcBef>
              <a:buFont typeface="+mj-lt"/>
              <a:buAutoNum type="arabicPeriod"/>
            </a:pPr>
            <a:r>
              <a:rPr lang="en-US" sz="2400" dirty="0">
                <a:latin typeface="Arial"/>
                <a:cs typeface="Arial"/>
              </a:rPr>
              <a:t>If still sluggish add two to four diopters of base-in prism.</a:t>
            </a:r>
          </a:p>
          <a:p>
            <a:pPr marL="460375" lvl="1" indent="-290513">
              <a:lnSpc>
                <a:spcPct val="90000"/>
              </a:lnSpc>
              <a:spcBef>
                <a:spcPts val="0"/>
              </a:spcBef>
              <a:buFont typeface="+mj-lt"/>
              <a:buAutoNum type="arabicPeriod"/>
            </a:pPr>
            <a:r>
              <a:rPr lang="en-US" sz="2400" dirty="0">
                <a:latin typeface="Arial"/>
                <a:cs typeface="Arial"/>
              </a:rPr>
              <a:t>If no response it is likely a medical problem.</a:t>
            </a:r>
          </a:p>
        </p:txBody>
      </p:sp>
    </p:spTree>
    <p:extLst>
      <p:ext uri="{BB962C8B-B14F-4D97-AF65-F5344CB8AC3E}">
        <p14:creationId xmlns:p14="http://schemas.microsoft.com/office/powerpoint/2010/main" val="36574236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a:latin typeface="Arial"/>
                <a:cs typeface="Arial"/>
              </a:rPr>
              <a:t>Note 4 (cont.)  </a:t>
            </a:r>
            <a:br>
              <a:rPr lang="en-US" b="1" i="1" dirty="0">
                <a:latin typeface="Arial"/>
                <a:cs typeface="Arial"/>
              </a:rPr>
            </a:br>
            <a:r>
              <a:rPr lang="el-GR" b="1" dirty="0" err="1">
                <a:latin typeface="Arial"/>
                <a:cs typeface="Arial"/>
              </a:rPr>
              <a:t>αω</a:t>
            </a:r>
            <a:r>
              <a:rPr lang="en-US" b="1" dirty="0">
                <a:latin typeface="Arial"/>
                <a:cs typeface="Arial"/>
              </a:rPr>
              <a:t> &amp; Related Frequencies</a:t>
            </a:r>
          </a:p>
        </p:txBody>
      </p:sp>
      <p:sp>
        <p:nvSpPr>
          <p:cNvPr id="3" name="Content Placeholder 2"/>
          <p:cNvSpPr>
            <a:spLocks noGrp="1"/>
          </p:cNvSpPr>
          <p:nvPr>
            <p:ph idx="1"/>
          </p:nvPr>
        </p:nvSpPr>
        <p:spPr>
          <a:xfrm>
            <a:off x="383071" y="1909824"/>
            <a:ext cx="8541010" cy="4612070"/>
          </a:xfrm>
        </p:spPr>
        <p:txBody>
          <a:bodyPr>
            <a:normAutofit fontScale="92500" lnSpcReduction="20000"/>
          </a:bodyPr>
          <a:lstStyle/>
          <a:p>
            <a:pPr marL="0" indent="0">
              <a:spcBef>
                <a:spcPts val="0"/>
              </a:spcBef>
              <a:spcAft>
                <a:spcPts val="600"/>
              </a:spcAft>
              <a:buNone/>
            </a:pPr>
            <a:r>
              <a:rPr lang="en-US" b="1" dirty="0">
                <a:latin typeface="Arial" panose="020B0604020202020204" pitchFamily="34" charset="0"/>
                <a:cs typeface="Arial" panose="020B0604020202020204" pitchFamily="34" charset="0"/>
              </a:rPr>
              <a:t>Between 10 to 25 years, emotions play a greater role,</a:t>
            </a:r>
            <a:r>
              <a:rPr lang="en-US" dirty="0">
                <a:latin typeface="Arial" panose="020B0604020202020204" pitchFamily="34" charset="0"/>
                <a:cs typeface="Arial" panose="020B0604020202020204" pitchFamily="34" charset="0"/>
              </a:rPr>
              <a:t> and Alpha-Upsilon α</a:t>
            </a:r>
            <a:r>
              <a:rPr lang="en-US" b="1" dirty="0">
                <a:latin typeface="Arial" panose="020B0604020202020204" pitchFamily="34" charset="0"/>
                <a:cs typeface="Arial" panose="020B0604020202020204" pitchFamily="34" charset="0"/>
              </a:rPr>
              <a:t>𝜐</a:t>
            </a:r>
            <a:r>
              <a:rPr lang="en-US" dirty="0">
                <a:latin typeface="Arial" panose="020B0604020202020204" pitchFamily="34" charset="0"/>
                <a:cs typeface="Arial" panose="020B0604020202020204" pitchFamily="34" charset="0"/>
              </a:rPr>
              <a:t> is more effective than α</a:t>
            </a:r>
            <a:r>
              <a:rPr lang="en-US" dirty="0" err="1">
                <a:latin typeface="Arial" panose="020B0604020202020204" pitchFamily="34" charset="0"/>
                <a:cs typeface="Arial" panose="020B0604020202020204" pitchFamily="34" charset="0"/>
              </a:rPr>
              <a:t>δ</a:t>
            </a:r>
            <a:r>
              <a:rPr lang="en-US" dirty="0">
                <a:latin typeface="Arial" panose="020B0604020202020204" pitchFamily="34" charset="0"/>
                <a:cs typeface="Arial" panose="020B0604020202020204" pitchFamily="34" charset="0"/>
              </a:rPr>
              <a:t> should α</a:t>
            </a:r>
            <a:r>
              <a:rPr lang="en-US" dirty="0" err="1">
                <a:latin typeface="Arial" panose="020B0604020202020204" pitchFamily="34" charset="0"/>
                <a:cs typeface="Arial" panose="020B0604020202020204" pitchFamily="34" charset="0"/>
              </a:rPr>
              <a:t>ω</a:t>
            </a:r>
            <a:r>
              <a:rPr lang="en-US" dirty="0">
                <a:latin typeface="Arial" panose="020B0604020202020204" pitchFamily="34" charset="0"/>
                <a:cs typeface="Arial" panose="020B0604020202020204" pitchFamily="34" charset="0"/>
              </a:rPr>
              <a:t> be inadequate.</a:t>
            </a:r>
          </a:p>
          <a:p>
            <a:pPr marL="0" indent="0">
              <a:spcBef>
                <a:spcPts val="0"/>
              </a:spcBef>
              <a:spcAft>
                <a:spcPts val="1200"/>
              </a:spcAft>
              <a:buNone/>
            </a:pPr>
            <a:r>
              <a:rPr lang="en-US" dirty="0">
                <a:latin typeface="Arial" panose="020B0604020202020204" pitchFamily="34" charset="0"/>
                <a:cs typeface="Arial" panose="020B0604020202020204" pitchFamily="34" charset="0"/>
              </a:rPr>
              <a:t>When both α</a:t>
            </a:r>
            <a:r>
              <a:rPr lang="en-US" dirty="0" err="1">
                <a:latin typeface="Arial" panose="020B0604020202020204" pitchFamily="34" charset="0"/>
                <a:cs typeface="Arial" panose="020B0604020202020204" pitchFamily="34" charset="0"/>
              </a:rPr>
              <a:t>ω</a:t>
            </a:r>
            <a:r>
              <a:rPr lang="en-US" dirty="0">
                <a:latin typeface="Arial" panose="020B0604020202020204" pitchFamily="34" charset="0"/>
                <a:cs typeface="Arial" panose="020B0604020202020204" pitchFamily="34" charset="0"/>
              </a:rPr>
              <a:t> and </a:t>
            </a:r>
            <a:r>
              <a:rPr lang="en-US" dirty="0" err="1">
                <a:latin typeface="Arial" panose="020B0604020202020204" pitchFamily="34" charset="0"/>
                <a:cs typeface="Arial" panose="020B0604020202020204" pitchFamily="34" charset="0"/>
              </a:rPr>
              <a:t>μδ</a:t>
            </a:r>
            <a:r>
              <a:rPr lang="en-US" dirty="0">
                <a:latin typeface="Arial" panose="020B0604020202020204" pitchFamily="34" charset="0"/>
                <a:cs typeface="Arial" panose="020B0604020202020204" pitchFamily="34" charset="0"/>
              </a:rPr>
              <a:t> are called for in a case with an emotional component, it is well to use α</a:t>
            </a:r>
            <a:r>
              <a:rPr lang="en-US" dirty="0" err="1">
                <a:latin typeface="Arial" panose="020B0604020202020204" pitchFamily="34" charset="0"/>
                <a:cs typeface="Arial" panose="020B0604020202020204" pitchFamily="34" charset="0"/>
              </a:rPr>
              <a:t>ω</a:t>
            </a:r>
            <a:r>
              <a:rPr lang="en-US" dirty="0">
                <a:latin typeface="Arial" panose="020B0604020202020204" pitchFamily="34" charset="0"/>
                <a:cs typeface="Arial" panose="020B0604020202020204" pitchFamily="34" charset="0"/>
              </a:rPr>
              <a:t> first and finish with a minute or two of </a:t>
            </a:r>
            <a:r>
              <a:rPr lang="en-US" dirty="0" err="1">
                <a:latin typeface="Arial" panose="020B0604020202020204" pitchFamily="34" charset="0"/>
                <a:cs typeface="Arial" panose="020B0604020202020204" pitchFamily="34" charset="0"/>
              </a:rPr>
              <a:t>μδ</a:t>
            </a:r>
            <a:r>
              <a:rPr lang="en-US" dirty="0">
                <a:latin typeface="Arial" panose="020B0604020202020204" pitchFamily="34" charset="0"/>
                <a:cs typeface="Arial" panose="020B0604020202020204" pitchFamily="34" charset="0"/>
              </a:rPr>
              <a:t>.</a:t>
            </a:r>
          </a:p>
          <a:p>
            <a:pPr marL="0" indent="0">
              <a:spcBef>
                <a:spcPts val="0"/>
              </a:spcBef>
              <a:spcAft>
                <a:spcPts val="600"/>
              </a:spcAft>
              <a:buNone/>
            </a:pPr>
            <a:r>
              <a:rPr lang="en-US" b="1" dirty="0">
                <a:latin typeface="Arial" panose="020B0604020202020204" pitchFamily="34" charset="0"/>
                <a:cs typeface="Arial" panose="020B0604020202020204" pitchFamily="34" charset="0"/>
              </a:rPr>
              <a:t>Between 25 to 45 years </a:t>
            </a:r>
            <a:r>
              <a:rPr lang="en-US" dirty="0" err="1">
                <a:latin typeface="Arial" panose="020B0604020202020204" pitchFamily="34" charset="0"/>
                <a:cs typeface="Arial" panose="020B0604020202020204" pitchFamily="34" charset="0"/>
              </a:rPr>
              <a:t>μδ</a:t>
            </a:r>
            <a:r>
              <a:rPr lang="en-US" dirty="0">
                <a:latin typeface="Arial" panose="020B0604020202020204" pitchFamily="34" charset="0"/>
                <a:cs typeface="Arial" panose="020B0604020202020204" pitchFamily="34" charset="0"/>
              </a:rPr>
              <a:t> and α</a:t>
            </a:r>
            <a:r>
              <a:rPr lang="en-US" dirty="0" err="1">
                <a:latin typeface="Arial" panose="020B0604020202020204" pitchFamily="34" charset="0"/>
                <a:cs typeface="Arial" panose="020B0604020202020204" pitchFamily="34" charset="0"/>
              </a:rPr>
              <a:t>ω</a:t>
            </a:r>
            <a:r>
              <a:rPr lang="en-US" dirty="0">
                <a:latin typeface="Arial" panose="020B0604020202020204" pitchFamily="34" charset="0"/>
                <a:cs typeface="Arial" panose="020B0604020202020204" pitchFamily="34" charset="0"/>
              </a:rPr>
              <a:t> are of equal importance unless </a:t>
            </a:r>
            <a:r>
              <a:rPr lang="en-US" dirty="0" err="1">
                <a:latin typeface="Arial" panose="020B0604020202020204" pitchFamily="34" charset="0"/>
                <a:cs typeface="Arial" panose="020B0604020202020204" pitchFamily="34" charset="0"/>
              </a:rPr>
              <a:t>μδ</a:t>
            </a:r>
            <a:r>
              <a:rPr lang="en-US" dirty="0">
                <a:latin typeface="Arial" panose="020B0604020202020204" pitchFamily="34" charset="0"/>
                <a:cs typeface="Arial" panose="020B0604020202020204" pitchFamily="34" charset="0"/>
              </a:rPr>
              <a:t> is called twice. </a:t>
            </a:r>
          </a:p>
          <a:p>
            <a:pPr marL="0" indent="0">
              <a:spcBef>
                <a:spcPts val="1320"/>
              </a:spcBef>
              <a:buNone/>
            </a:pPr>
            <a:r>
              <a:rPr lang="en-US" b="1" dirty="0">
                <a:latin typeface="Arial" panose="020B0604020202020204" pitchFamily="34" charset="0"/>
                <a:cs typeface="Arial" panose="020B0604020202020204" pitchFamily="34" charset="0"/>
              </a:rPr>
              <a:t>Above 45 years </a:t>
            </a:r>
            <a:r>
              <a:rPr lang="en-US" dirty="0" err="1">
                <a:latin typeface="Arial" panose="020B0604020202020204" pitchFamily="34" charset="0"/>
                <a:cs typeface="Arial" panose="020B0604020202020204" pitchFamily="34" charset="0"/>
              </a:rPr>
              <a:t>μδ</a:t>
            </a:r>
            <a:r>
              <a:rPr lang="en-US" dirty="0">
                <a:latin typeface="Arial" panose="020B0604020202020204" pitchFamily="34" charset="0"/>
                <a:cs typeface="Arial" panose="020B0604020202020204" pitchFamily="34" charset="0"/>
              </a:rPr>
              <a:t> becomes increasingly important and the need for α</a:t>
            </a:r>
            <a:r>
              <a:rPr lang="en-US" dirty="0" err="1">
                <a:latin typeface="Arial" panose="020B0604020202020204" pitchFamily="34" charset="0"/>
                <a:cs typeface="Arial" panose="020B0604020202020204" pitchFamily="34" charset="0"/>
              </a:rPr>
              <a:t>ω</a:t>
            </a:r>
            <a:r>
              <a:rPr lang="en-US" dirty="0">
                <a:latin typeface="Arial" panose="020B0604020202020204" pitchFamily="34" charset="0"/>
                <a:cs typeface="Arial" panose="020B0604020202020204" pitchFamily="34" charset="0"/>
              </a:rPr>
              <a:t> and it's related frequencies diminishes.</a:t>
            </a:r>
          </a:p>
        </p:txBody>
      </p:sp>
    </p:spTree>
    <p:extLst>
      <p:ext uri="{BB962C8B-B14F-4D97-AF65-F5344CB8AC3E}">
        <p14:creationId xmlns:p14="http://schemas.microsoft.com/office/powerpoint/2010/main" val="34432144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962" y="383970"/>
            <a:ext cx="8229600" cy="742149"/>
          </a:xfrm>
        </p:spPr>
        <p:txBody>
          <a:bodyPr anchor="t" anchorCtr="0">
            <a:normAutofit fontScale="90000"/>
          </a:bodyPr>
          <a:lstStyle/>
          <a:p>
            <a:r>
              <a:rPr lang="en-US" b="1" dirty="0">
                <a:latin typeface="Arial"/>
                <a:cs typeface="Arial"/>
              </a:rPr>
              <a:t>Note 5: Low Duction Recoveries</a:t>
            </a:r>
          </a:p>
        </p:txBody>
      </p:sp>
      <p:sp>
        <p:nvSpPr>
          <p:cNvPr id="3" name="Content Placeholder 2"/>
          <p:cNvSpPr>
            <a:spLocks noGrp="1"/>
          </p:cNvSpPr>
          <p:nvPr>
            <p:ph idx="1"/>
          </p:nvPr>
        </p:nvSpPr>
        <p:spPr>
          <a:xfrm>
            <a:off x="208014" y="1287216"/>
            <a:ext cx="8725250" cy="5249166"/>
          </a:xfrm>
        </p:spPr>
        <p:txBody>
          <a:bodyPr>
            <a:noAutofit/>
          </a:bodyPr>
          <a:lstStyle/>
          <a:p>
            <a:pPr marL="0" indent="0" algn="ctr">
              <a:lnSpc>
                <a:spcPct val="90000"/>
              </a:lnSpc>
              <a:spcBef>
                <a:spcPts val="0"/>
              </a:spcBef>
              <a:buNone/>
            </a:pPr>
            <a:r>
              <a:rPr lang="en-US" sz="2800" b="1" dirty="0">
                <a:latin typeface="Arial"/>
                <a:cs typeface="Arial"/>
              </a:rPr>
              <a:t>Low Parasympathetic</a:t>
            </a:r>
          </a:p>
          <a:p>
            <a:pPr marL="0" indent="0" algn="ctr">
              <a:lnSpc>
                <a:spcPct val="90000"/>
              </a:lnSpc>
              <a:spcBef>
                <a:spcPts val="0"/>
              </a:spcBef>
              <a:buNone/>
            </a:pPr>
            <a:r>
              <a:rPr lang="en-US" sz="2800" b="1" dirty="0">
                <a:latin typeface="Arial"/>
                <a:cs typeface="Arial"/>
              </a:rPr>
              <a:t>Low base-in recoveries call for </a:t>
            </a:r>
            <a:r>
              <a:rPr lang="el-GR" sz="2800" b="1" dirty="0" err="1">
                <a:latin typeface="Arial"/>
                <a:cs typeface="Arial"/>
              </a:rPr>
              <a:t>μδ</a:t>
            </a:r>
            <a:r>
              <a:rPr lang="en-US" sz="2800" b="1" dirty="0">
                <a:latin typeface="Arial"/>
                <a:cs typeface="Arial"/>
              </a:rPr>
              <a:t>.</a:t>
            </a:r>
          </a:p>
          <a:p>
            <a:pPr marL="0" indent="514350">
              <a:lnSpc>
                <a:spcPct val="90000"/>
              </a:lnSpc>
              <a:spcBef>
                <a:spcPts val="0"/>
              </a:spcBef>
              <a:buNone/>
            </a:pPr>
            <a:r>
              <a:rPr lang="en-US" sz="2800" dirty="0">
                <a:latin typeface="Arial"/>
                <a:cs typeface="Arial"/>
              </a:rPr>
              <a:t>Low base-in recoveries indicate alimentary canal problems </a:t>
            </a:r>
            <a:r>
              <a:rPr lang="en-US" sz="2800" b="1" dirty="0">
                <a:latin typeface="Arial"/>
                <a:cs typeface="Arial"/>
              </a:rPr>
              <a:t>(N)</a:t>
            </a:r>
            <a:r>
              <a:rPr lang="en-US" sz="2800" dirty="0">
                <a:latin typeface="Arial"/>
                <a:cs typeface="Arial"/>
              </a:rPr>
              <a:t> </a:t>
            </a:r>
            <a:r>
              <a:rPr lang="en-US" sz="2800" b="1" dirty="0">
                <a:latin typeface="Arial"/>
                <a:cs typeface="Arial"/>
              </a:rPr>
              <a:t>Nutrition</a:t>
            </a:r>
            <a:r>
              <a:rPr lang="en-US" sz="2800" dirty="0">
                <a:latin typeface="Arial"/>
                <a:cs typeface="Arial"/>
              </a:rPr>
              <a:t>, digestion, retention of waste (toxicity), metabolism. </a:t>
            </a:r>
          </a:p>
          <a:p>
            <a:pPr marL="0" indent="514350">
              <a:lnSpc>
                <a:spcPct val="90000"/>
              </a:lnSpc>
              <a:spcBef>
                <a:spcPts val="0"/>
              </a:spcBef>
              <a:buNone/>
            </a:pPr>
            <a:endParaRPr lang="en-US" sz="2800" b="1" dirty="0">
              <a:latin typeface="Arial"/>
              <a:cs typeface="Arial"/>
            </a:endParaRPr>
          </a:p>
          <a:p>
            <a:pPr marL="0" indent="0" algn="ctr">
              <a:lnSpc>
                <a:spcPct val="90000"/>
              </a:lnSpc>
              <a:spcBef>
                <a:spcPts val="0"/>
              </a:spcBef>
              <a:buNone/>
            </a:pPr>
            <a:r>
              <a:rPr lang="en-US" sz="2800" b="1" dirty="0">
                <a:latin typeface="Arial"/>
                <a:cs typeface="Arial"/>
              </a:rPr>
              <a:t>Low Sympathetic</a:t>
            </a:r>
          </a:p>
          <a:p>
            <a:pPr marL="0" indent="0" algn="ctr">
              <a:lnSpc>
                <a:spcPct val="90000"/>
              </a:lnSpc>
              <a:spcBef>
                <a:spcPts val="0"/>
              </a:spcBef>
              <a:buNone/>
            </a:pPr>
            <a:r>
              <a:rPr lang="en-US" sz="2800" b="1" dirty="0">
                <a:latin typeface="Arial"/>
                <a:cs typeface="Arial"/>
              </a:rPr>
              <a:t>Low base-out recoveries call for </a:t>
            </a:r>
            <a:r>
              <a:rPr lang="el-GR" sz="2800" b="1" dirty="0" err="1">
                <a:latin typeface="Arial"/>
                <a:cs typeface="Arial"/>
              </a:rPr>
              <a:t>αω</a:t>
            </a:r>
            <a:r>
              <a:rPr lang="en-US" sz="2800" b="1" dirty="0">
                <a:latin typeface="Arial"/>
                <a:cs typeface="Arial"/>
              </a:rPr>
              <a:t>. </a:t>
            </a:r>
          </a:p>
          <a:p>
            <a:pPr marL="0" indent="514350">
              <a:lnSpc>
                <a:spcPct val="90000"/>
              </a:lnSpc>
              <a:spcBef>
                <a:spcPts val="0"/>
              </a:spcBef>
              <a:buNone/>
            </a:pPr>
            <a:r>
              <a:rPr lang="en-US" sz="2800" dirty="0">
                <a:latin typeface="Arial"/>
                <a:cs typeface="Arial"/>
              </a:rPr>
              <a:t>Low base-out recoveries indicate </a:t>
            </a:r>
            <a:r>
              <a:rPr lang="en-US" sz="2800" b="1" dirty="0">
                <a:latin typeface="Arial"/>
                <a:cs typeface="Arial"/>
              </a:rPr>
              <a:t>(R)</a:t>
            </a:r>
            <a:r>
              <a:rPr lang="en-US" sz="2800" dirty="0">
                <a:latin typeface="Arial"/>
                <a:cs typeface="Arial"/>
              </a:rPr>
              <a:t> </a:t>
            </a:r>
            <a:r>
              <a:rPr lang="en-US" sz="2800" b="1" dirty="0">
                <a:latin typeface="Arial"/>
                <a:cs typeface="Arial"/>
              </a:rPr>
              <a:t>R</a:t>
            </a:r>
            <a:r>
              <a:rPr lang="en-US" sz="2800" dirty="0">
                <a:latin typeface="Arial"/>
                <a:cs typeface="Arial"/>
              </a:rPr>
              <a:t>eproductive pelvic disorders with signs of emotional upset (irritability, hypertension, rapid heart, hyperthyroid) that usually accompany pelvic disorders. </a:t>
            </a:r>
            <a:endParaRPr lang="en-US" sz="2800" b="1" dirty="0">
              <a:latin typeface="Arial"/>
              <a:cs typeface="Arial"/>
            </a:endParaRPr>
          </a:p>
        </p:txBody>
      </p:sp>
    </p:spTree>
    <p:extLst>
      <p:ext uri="{BB962C8B-B14F-4D97-AF65-F5344CB8AC3E}">
        <p14:creationId xmlns:p14="http://schemas.microsoft.com/office/powerpoint/2010/main" val="16507564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765489"/>
          </a:xfrm>
        </p:spPr>
        <p:txBody>
          <a:bodyPr anchor="t" anchorCtr="0">
            <a:normAutofit fontScale="90000"/>
          </a:bodyPr>
          <a:lstStyle/>
          <a:p>
            <a:r>
              <a:rPr lang="en-US" b="1" i="1" dirty="0">
                <a:latin typeface="Arial"/>
                <a:cs typeface="Arial"/>
              </a:rPr>
              <a:t>Note 5: Low Recoveries (cont.)</a:t>
            </a:r>
            <a:endParaRPr lang="en-US" dirty="0"/>
          </a:p>
        </p:txBody>
      </p:sp>
      <p:sp>
        <p:nvSpPr>
          <p:cNvPr id="3" name="Content Placeholder 2"/>
          <p:cNvSpPr>
            <a:spLocks noGrp="1"/>
          </p:cNvSpPr>
          <p:nvPr>
            <p:ph idx="1"/>
          </p:nvPr>
        </p:nvSpPr>
        <p:spPr>
          <a:xfrm>
            <a:off x="277795" y="1176761"/>
            <a:ext cx="8632981" cy="5293922"/>
          </a:xfrm>
        </p:spPr>
        <p:txBody>
          <a:bodyPr>
            <a:noAutofit/>
          </a:bodyPr>
          <a:lstStyle/>
          <a:p>
            <a:pPr marL="404813" indent="-404813">
              <a:buFont typeface="+mj-lt"/>
              <a:buAutoNum type="arabicPeriod"/>
            </a:pPr>
            <a:r>
              <a:rPr lang="en-US" sz="2400" dirty="0">
                <a:latin typeface="Arial"/>
                <a:cs typeface="Arial"/>
              </a:rPr>
              <a:t>But </a:t>
            </a:r>
            <a:r>
              <a:rPr lang="en-US" sz="2400" b="1" dirty="0">
                <a:latin typeface="Arial"/>
                <a:cs typeface="Arial"/>
              </a:rPr>
              <a:t>emotional problems can also lead to these symptoms</a:t>
            </a:r>
            <a:r>
              <a:rPr lang="en-US" sz="2400" dirty="0">
                <a:latin typeface="Arial"/>
                <a:cs typeface="Arial"/>
              </a:rPr>
              <a:t> – loss of appetite, spastic constipation, and digestive disorders. Thus, the importance of low BI vs. BO duction recoveries to diagnose N vs. R. Also, if reducing the emotional tension brings digestive relief, we know it was </a:t>
            </a:r>
            <a:r>
              <a:rPr lang="en-US" sz="2400" b="1" dirty="0">
                <a:latin typeface="Arial"/>
                <a:cs typeface="Arial"/>
              </a:rPr>
              <a:t>R</a:t>
            </a:r>
            <a:r>
              <a:rPr lang="en-US" sz="2400" dirty="0">
                <a:latin typeface="Arial"/>
                <a:cs typeface="Arial"/>
              </a:rPr>
              <a:t>.</a:t>
            </a:r>
          </a:p>
          <a:p>
            <a:pPr marL="404813" indent="-404813">
              <a:buFont typeface="+mj-lt"/>
              <a:buAutoNum type="arabicPeriod"/>
            </a:pPr>
            <a:r>
              <a:rPr lang="en-US" sz="2400" dirty="0">
                <a:latin typeface="Arial"/>
                <a:cs typeface="Arial"/>
              </a:rPr>
              <a:t>At older age, general physical disorders become more complex and the individual is less responsive to therapy.</a:t>
            </a:r>
          </a:p>
          <a:p>
            <a:pPr marL="404813" indent="-404813">
              <a:buFont typeface="+mj-lt"/>
              <a:buAutoNum type="arabicPeriod"/>
            </a:pPr>
            <a:r>
              <a:rPr lang="en-US" sz="2400" dirty="0">
                <a:latin typeface="Arial"/>
                <a:cs typeface="Arial"/>
              </a:rPr>
              <a:t>If the low BO recovery findings do not come up after a few sessions of α</a:t>
            </a:r>
            <a:r>
              <a:rPr lang="en-US" sz="2400" dirty="0" err="1">
                <a:latin typeface="Arial"/>
                <a:cs typeface="Arial"/>
              </a:rPr>
              <a:t>ω</a:t>
            </a:r>
            <a:r>
              <a:rPr lang="en-US" sz="2400" dirty="0">
                <a:latin typeface="Arial"/>
                <a:cs typeface="Arial"/>
              </a:rPr>
              <a:t> or a related frequency, the case is likely not amenable to chrome-orthoptic training alone. </a:t>
            </a:r>
          </a:p>
          <a:p>
            <a:pPr marL="404813" indent="-404813">
              <a:buFont typeface="+mj-lt"/>
              <a:buAutoNum type="arabicPeriod"/>
            </a:pPr>
            <a:r>
              <a:rPr lang="en-US" sz="2400" dirty="0">
                <a:latin typeface="Arial"/>
                <a:cs typeface="Arial"/>
              </a:rPr>
              <a:t>If the syndrome is due to a focal infection (</a:t>
            </a:r>
            <a:r>
              <a:rPr lang="en-US" sz="2400" dirty="0" err="1">
                <a:latin typeface="Arial"/>
                <a:cs typeface="Arial"/>
              </a:rPr>
              <a:t>eg.</a:t>
            </a:r>
            <a:r>
              <a:rPr lang="en-US" sz="2400" dirty="0">
                <a:latin typeface="Arial"/>
                <a:cs typeface="Arial"/>
              </a:rPr>
              <a:t> dental), the patient symptoms may be temporarily relieved, but the findings won’t usually improve.</a:t>
            </a:r>
          </a:p>
        </p:txBody>
      </p:sp>
    </p:spTree>
    <p:extLst>
      <p:ext uri="{BB962C8B-B14F-4D97-AF65-F5344CB8AC3E}">
        <p14:creationId xmlns:p14="http://schemas.microsoft.com/office/powerpoint/2010/main" val="26076181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400" y="312515"/>
            <a:ext cx="7864994" cy="837099"/>
          </a:xfrm>
        </p:spPr>
        <p:txBody>
          <a:bodyPr anchor="t" anchorCtr="0">
            <a:noAutofit/>
          </a:bodyPr>
          <a:lstStyle/>
          <a:p>
            <a:r>
              <a:rPr lang="en-US" sz="3600" b="1" dirty="0">
                <a:latin typeface="Arial"/>
                <a:cs typeface="Arial"/>
              </a:rPr>
              <a:t>Note 5: Low Recoveries (cont.)</a:t>
            </a:r>
          </a:p>
        </p:txBody>
      </p:sp>
      <p:sp>
        <p:nvSpPr>
          <p:cNvPr id="3" name="Content Placeholder 2"/>
          <p:cNvSpPr>
            <a:spLocks noGrp="1"/>
          </p:cNvSpPr>
          <p:nvPr>
            <p:ph idx="1"/>
          </p:nvPr>
        </p:nvSpPr>
        <p:spPr>
          <a:xfrm>
            <a:off x="457200" y="1206046"/>
            <a:ext cx="8229600" cy="5341283"/>
          </a:xfrm>
        </p:spPr>
        <p:txBody>
          <a:bodyPr>
            <a:normAutofit fontScale="85000" lnSpcReduction="20000"/>
          </a:bodyPr>
          <a:lstStyle/>
          <a:p>
            <a:pPr marL="460375" indent="-344488">
              <a:spcBef>
                <a:spcPts val="600"/>
              </a:spcBef>
              <a:spcAft>
                <a:spcPts val="600"/>
              </a:spcAft>
              <a:buNone/>
            </a:pPr>
            <a:r>
              <a:rPr lang="en-US" sz="3100" b="1" dirty="0">
                <a:latin typeface="Arial"/>
                <a:cs typeface="Arial"/>
              </a:rPr>
              <a:t>For Under age 10 years: </a:t>
            </a:r>
          </a:p>
          <a:p>
            <a:pPr marL="460375" lvl="1" indent="-344488">
              <a:lnSpc>
                <a:spcPct val="120000"/>
              </a:lnSpc>
              <a:spcBef>
                <a:spcPts val="0"/>
              </a:spcBef>
              <a:spcAft>
                <a:spcPts val="600"/>
              </a:spcAft>
              <a:buFont typeface="+mj-lt"/>
              <a:buAutoNum type="arabicPeriod"/>
            </a:pPr>
            <a:r>
              <a:rPr lang="en-US" sz="2600" b="1" dirty="0">
                <a:latin typeface="Arial"/>
                <a:cs typeface="Arial"/>
              </a:rPr>
              <a:t>Low base-out recoveries </a:t>
            </a:r>
            <a:r>
              <a:rPr lang="en-US" sz="2600" dirty="0">
                <a:latin typeface="Arial"/>
                <a:cs typeface="Arial"/>
              </a:rPr>
              <a:t>indicate (R) retarded glandular development calling for </a:t>
            </a:r>
            <a:r>
              <a:rPr lang="el-GR" sz="2600" dirty="0" err="1">
                <a:latin typeface="Arial"/>
                <a:cs typeface="Arial"/>
              </a:rPr>
              <a:t>αω</a:t>
            </a:r>
            <a:r>
              <a:rPr lang="en-US" sz="2600" dirty="0">
                <a:latin typeface="Arial"/>
                <a:cs typeface="Arial"/>
              </a:rPr>
              <a:t> and related frequencies. </a:t>
            </a:r>
          </a:p>
          <a:p>
            <a:pPr marL="460375" lvl="1" indent="-344488">
              <a:lnSpc>
                <a:spcPct val="120000"/>
              </a:lnSpc>
              <a:spcBef>
                <a:spcPts val="0"/>
              </a:spcBef>
              <a:spcAft>
                <a:spcPts val="600"/>
              </a:spcAft>
              <a:buFont typeface="+mj-lt"/>
              <a:buAutoNum type="arabicPeriod"/>
            </a:pPr>
            <a:r>
              <a:rPr lang="en-US" sz="2600" b="1" dirty="0">
                <a:latin typeface="Arial"/>
                <a:cs typeface="Arial"/>
              </a:rPr>
              <a:t>Low base-in recoveries </a:t>
            </a:r>
            <a:r>
              <a:rPr lang="en-US" sz="2600" dirty="0">
                <a:latin typeface="Arial"/>
                <a:cs typeface="Arial"/>
              </a:rPr>
              <a:t>indicate (N) nutritional disturbance calling for </a:t>
            </a:r>
            <a:r>
              <a:rPr lang="el-GR" sz="2600" dirty="0" err="1">
                <a:latin typeface="Arial"/>
                <a:cs typeface="Arial"/>
              </a:rPr>
              <a:t>μδ</a:t>
            </a:r>
            <a:r>
              <a:rPr lang="en-US" sz="2600" dirty="0">
                <a:latin typeface="Arial"/>
                <a:cs typeface="Arial"/>
              </a:rPr>
              <a:t> and related frequencies.</a:t>
            </a:r>
          </a:p>
          <a:p>
            <a:pPr marL="460375" lvl="1" indent="-344488">
              <a:lnSpc>
                <a:spcPct val="120000"/>
              </a:lnSpc>
              <a:spcBef>
                <a:spcPts val="0"/>
              </a:spcBef>
              <a:spcAft>
                <a:spcPts val="600"/>
              </a:spcAft>
              <a:buFont typeface="+mj-lt"/>
              <a:buAutoNum type="arabicPeriod"/>
            </a:pPr>
            <a:r>
              <a:rPr lang="en-US" sz="2600" b="1" dirty="0">
                <a:latin typeface="Arial"/>
                <a:cs typeface="Arial"/>
              </a:rPr>
              <a:t>If all recovers are low </a:t>
            </a:r>
            <a:r>
              <a:rPr lang="en-US" sz="2600" dirty="0">
                <a:latin typeface="Arial"/>
                <a:cs typeface="Arial"/>
              </a:rPr>
              <a:t>but all other findings are satisfactory, we conclude that all physical reserves are low, and the patient is emotionally disturbed.</a:t>
            </a:r>
          </a:p>
          <a:p>
            <a:pPr marL="460375" indent="-344488">
              <a:spcBef>
                <a:spcPts val="600"/>
              </a:spcBef>
              <a:spcAft>
                <a:spcPts val="600"/>
              </a:spcAft>
              <a:buNone/>
            </a:pPr>
            <a:r>
              <a:rPr lang="en-US" b="1" dirty="0">
                <a:latin typeface="Arial"/>
                <a:cs typeface="Arial"/>
              </a:rPr>
              <a:t>Between ages 11 through 25 years: </a:t>
            </a:r>
          </a:p>
          <a:p>
            <a:pPr marL="460375" lvl="1" indent="-344488">
              <a:lnSpc>
                <a:spcPct val="120000"/>
              </a:lnSpc>
              <a:spcBef>
                <a:spcPts val="600"/>
              </a:spcBef>
              <a:spcAft>
                <a:spcPts val="600"/>
              </a:spcAft>
              <a:buFont typeface="+mj-lt"/>
              <a:buAutoNum type="arabicPeriod"/>
            </a:pPr>
            <a:r>
              <a:rPr lang="en-US" sz="2400" b="1" dirty="0">
                <a:latin typeface="Arial"/>
                <a:cs typeface="Arial"/>
              </a:rPr>
              <a:t>Low BO recoveries </a:t>
            </a:r>
            <a:r>
              <a:rPr lang="en-US" sz="2400" dirty="0">
                <a:latin typeface="Arial"/>
                <a:cs typeface="Arial"/>
              </a:rPr>
              <a:t>may result from emotional upset, venereal disease, obstruction or inflammation. </a:t>
            </a:r>
          </a:p>
          <a:p>
            <a:pPr marL="460375" lvl="1" indent="-344488">
              <a:lnSpc>
                <a:spcPct val="120000"/>
              </a:lnSpc>
              <a:spcBef>
                <a:spcPts val="600"/>
              </a:spcBef>
              <a:spcAft>
                <a:spcPts val="600"/>
              </a:spcAft>
              <a:buFont typeface="+mj-lt"/>
              <a:buAutoNum type="arabicPeriod"/>
            </a:pPr>
            <a:r>
              <a:rPr lang="en-US" sz="2400" b="1" dirty="0">
                <a:latin typeface="Arial"/>
                <a:cs typeface="Arial"/>
              </a:rPr>
              <a:t>The most common emotional disturbance </a:t>
            </a:r>
            <a:r>
              <a:rPr lang="en-US" sz="2400" dirty="0">
                <a:latin typeface="Arial"/>
                <a:cs typeface="Arial"/>
              </a:rPr>
              <a:t>in optometry, especially in this age group is ocular discomfort with little refractive error. Usually this is due to sexual repression or neurosis.</a:t>
            </a:r>
          </a:p>
        </p:txBody>
      </p:sp>
    </p:spTree>
    <p:extLst>
      <p:ext uri="{BB962C8B-B14F-4D97-AF65-F5344CB8AC3E}">
        <p14:creationId xmlns:p14="http://schemas.microsoft.com/office/powerpoint/2010/main" val="39687183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111" y="284337"/>
            <a:ext cx="8643013" cy="864027"/>
          </a:xfrm>
        </p:spPr>
        <p:txBody>
          <a:bodyPr anchor="t" anchorCtr="0">
            <a:noAutofit/>
          </a:bodyPr>
          <a:lstStyle/>
          <a:p>
            <a:pPr>
              <a:lnSpc>
                <a:spcPct val="80000"/>
              </a:lnSpc>
            </a:pPr>
            <a:r>
              <a:rPr lang="en-US" sz="3200" b="1" dirty="0">
                <a:latin typeface="Arial"/>
                <a:cs typeface="Arial"/>
              </a:rPr>
              <a:t>Note 5: Low Recoveries (cont.)</a:t>
            </a:r>
            <a:br>
              <a:rPr lang="en-US" sz="3200" b="1" dirty="0">
                <a:latin typeface="Arial"/>
                <a:cs typeface="Arial"/>
              </a:rPr>
            </a:br>
            <a:r>
              <a:rPr lang="en-US" sz="3200" b="1" dirty="0">
                <a:latin typeface="Arial"/>
                <a:cs typeface="Arial"/>
              </a:rPr>
              <a:t>Older Age Considerations</a:t>
            </a:r>
            <a:endParaRPr lang="en-US" sz="3200" dirty="0"/>
          </a:p>
        </p:txBody>
      </p:sp>
      <p:sp>
        <p:nvSpPr>
          <p:cNvPr id="3" name="Content Placeholder 2"/>
          <p:cNvSpPr>
            <a:spLocks noGrp="1"/>
          </p:cNvSpPr>
          <p:nvPr>
            <p:ph idx="1"/>
          </p:nvPr>
        </p:nvSpPr>
        <p:spPr>
          <a:xfrm>
            <a:off x="382547" y="1234713"/>
            <a:ext cx="8489743" cy="5258691"/>
          </a:xfrm>
        </p:spPr>
        <p:txBody>
          <a:bodyPr>
            <a:noAutofit/>
          </a:bodyPr>
          <a:lstStyle/>
          <a:p>
            <a:pPr marL="0" indent="0">
              <a:lnSpc>
                <a:spcPct val="80000"/>
              </a:lnSpc>
              <a:spcBef>
                <a:spcPts val="0"/>
              </a:spcBef>
              <a:spcAft>
                <a:spcPts val="1200"/>
              </a:spcAft>
              <a:buNone/>
            </a:pPr>
            <a:r>
              <a:rPr lang="en-US" sz="2400" b="1" dirty="0"/>
              <a:t>	Mature women with low BO recoveries </a:t>
            </a:r>
            <a:r>
              <a:rPr lang="en-US" sz="2400" dirty="0"/>
              <a:t>may have scanty menstrual flow, with retention of waste localized in the pelvis resulting in a mild inflammatory condition. Menstrual disorders or sexual repression may cause acute inflammatory processes in the tubes, ovaries, and vagina. Venereal infections may be the cause.</a:t>
            </a:r>
          </a:p>
          <a:p>
            <a:pPr marL="0" indent="0">
              <a:lnSpc>
                <a:spcPct val="80000"/>
              </a:lnSpc>
              <a:spcBef>
                <a:spcPts val="0"/>
              </a:spcBef>
              <a:spcAft>
                <a:spcPts val="1200"/>
              </a:spcAft>
              <a:buNone/>
            </a:pPr>
            <a:r>
              <a:rPr lang="en-US" sz="2400" dirty="0"/>
              <a:t>	In </a:t>
            </a:r>
            <a:r>
              <a:rPr lang="en-US" sz="2400" b="1" dirty="0"/>
              <a:t>women past middle age</a:t>
            </a:r>
            <a:r>
              <a:rPr lang="en-US" sz="2400" dirty="0"/>
              <a:t>, low BO recoveries is indicative of inflammation in the pelvis, chronic or acute (ovaritis, endometritis, malignant or benign tumor), or purely a menopausal syndrome. </a:t>
            </a:r>
          </a:p>
          <a:p>
            <a:pPr marL="0" indent="0">
              <a:lnSpc>
                <a:spcPct val="80000"/>
              </a:lnSpc>
              <a:spcBef>
                <a:spcPts val="0"/>
              </a:spcBef>
              <a:buNone/>
            </a:pPr>
            <a:r>
              <a:rPr lang="en-US" sz="2400" dirty="0"/>
              <a:t>	In </a:t>
            </a:r>
            <a:r>
              <a:rPr lang="en-US" sz="2400" b="1" dirty="0"/>
              <a:t>middle-aged men</a:t>
            </a:r>
            <a:r>
              <a:rPr lang="en-US" sz="2400" dirty="0"/>
              <a:t>, suspect disturbances in prostrate, bladder, or perhaps adrenal. Either refer to physician or try a few treatments of </a:t>
            </a:r>
            <a:r>
              <a:rPr lang="el-GR" sz="2800" dirty="0" err="1"/>
              <a:t>αω</a:t>
            </a:r>
            <a:r>
              <a:rPr lang="en-US" sz="2800" dirty="0"/>
              <a:t> </a:t>
            </a:r>
            <a:r>
              <a:rPr lang="en-US" sz="2400" dirty="0"/>
              <a:t>frequencies and re-test the recovery points. </a:t>
            </a:r>
          </a:p>
          <a:p>
            <a:pPr marL="0" indent="0">
              <a:lnSpc>
                <a:spcPct val="80000"/>
              </a:lnSpc>
              <a:spcBef>
                <a:spcPts val="1200"/>
              </a:spcBef>
              <a:buNone/>
            </a:pPr>
            <a:r>
              <a:rPr lang="en-US" sz="2400" dirty="0"/>
              <a:t>If improvement, the cause is emotional. If no change, try </a:t>
            </a:r>
            <a:r>
              <a:rPr lang="el-GR" sz="2800" dirty="0" err="1"/>
              <a:t>μδ</a:t>
            </a:r>
            <a:r>
              <a:rPr lang="en-US" sz="2400" dirty="0"/>
              <a:t>. If still no improvement, refer.</a:t>
            </a:r>
          </a:p>
          <a:p>
            <a:pPr marL="0" indent="0">
              <a:lnSpc>
                <a:spcPct val="80000"/>
              </a:lnSpc>
              <a:spcBef>
                <a:spcPts val="1200"/>
              </a:spcBef>
              <a:buNone/>
            </a:pPr>
            <a:r>
              <a:rPr lang="en-US" sz="2400" dirty="0">
                <a:cs typeface="Arial"/>
              </a:rPr>
              <a:t>At older age, general physical disorders become more complex and the individual is less responsive to therapy.</a:t>
            </a:r>
          </a:p>
          <a:p>
            <a:pPr marL="0" indent="0">
              <a:lnSpc>
                <a:spcPct val="90000"/>
              </a:lnSpc>
              <a:spcBef>
                <a:spcPts val="1200"/>
              </a:spcBef>
              <a:buNone/>
            </a:pPr>
            <a:endParaRPr lang="en-US" sz="2400" dirty="0"/>
          </a:p>
          <a:p>
            <a:pPr marL="0" indent="0">
              <a:lnSpc>
                <a:spcPct val="90000"/>
              </a:lnSpc>
              <a:spcBef>
                <a:spcPts val="1200"/>
              </a:spcBef>
              <a:buNone/>
            </a:pPr>
            <a:endParaRPr lang="en-US" sz="2400" dirty="0"/>
          </a:p>
        </p:txBody>
      </p:sp>
    </p:spTree>
    <p:extLst>
      <p:ext uri="{BB962C8B-B14F-4D97-AF65-F5344CB8AC3E}">
        <p14:creationId xmlns:p14="http://schemas.microsoft.com/office/powerpoint/2010/main" val="1948177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9464"/>
            <a:ext cx="9144000" cy="6789107"/>
          </a:xfrm>
          <a:prstGeom prst="rect">
            <a:avLst/>
          </a:prstGeom>
        </p:spPr>
      </p:pic>
    </p:spTree>
    <p:extLst>
      <p:ext uri="{BB962C8B-B14F-4D97-AF65-F5344CB8AC3E}">
        <p14:creationId xmlns:p14="http://schemas.microsoft.com/office/powerpoint/2010/main" val="36259189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625" y="367237"/>
            <a:ext cx="8229600" cy="917553"/>
          </a:xfrm>
        </p:spPr>
        <p:txBody>
          <a:bodyPr>
            <a:normAutofit/>
          </a:bodyPr>
          <a:lstStyle/>
          <a:p>
            <a:r>
              <a:rPr lang="en-US" b="1" dirty="0">
                <a:latin typeface="Arial"/>
                <a:cs typeface="Arial"/>
              </a:rPr>
              <a:t>HOW LONG TO TREAT</a:t>
            </a:r>
          </a:p>
        </p:txBody>
      </p:sp>
      <p:sp>
        <p:nvSpPr>
          <p:cNvPr id="3" name="Content Placeholder 2"/>
          <p:cNvSpPr>
            <a:spLocks noGrp="1"/>
          </p:cNvSpPr>
          <p:nvPr>
            <p:ph idx="1"/>
          </p:nvPr>
        </p:nvSpPr>
        <p:spPr>
          <a:xfrm>
            <a:off x="306533" y="1429285"/>
            <a:ext cx="8681463" cy="4855768"/>
          </a:xfrm>
        </p:spPr>
        <p:txBody>
          <a:bodyPr>
            <a:normAutofit fontScale="70000" lnSpcReduction="20000"/>
          </a:bodyPr>
          <a:lstStyle/>
          <a:p>
            <a:pPr marL="0" indent="0">
              <a:lnSpc>
                <a:spcPct val="110000"/>
              </a:lnSpc>
              <a:spcBef>
                <a:spcPts val="0"/>
              </a:spcBef>
              <a:buNone/>
            </a:pPr>
            <a:r>
              <a:rPr lang="en-US" b="1" dirty="0">
                <a:latin typeface="Arial"/>
                <a:cs typeface="Arial"/>
              </a:rPr>
              <a:t>	Whenever a definite change has been noted, either by the patient or the doctor, it is sufficient time for that frequency.</a:t>
            </a:r>
            <a:r>
              <a:rPr lang="en-US" dirty="0">
                <a:latin typeface="Arial"/>
                <a:cs typeface="Arial"/>
              </a:rPr>
              <a:t> </a:t>
            </a:r>
          </a:p>
          <a:p>
            <a:pPr marL="0" indent="0">
              <a:lnSpc>
                <a:spcPct val="110000"/>
              </a:lnSpc>
              <a:spcBef>
                <a:spcPts val="1200"/>
              </a:spcBef>
              <a:buNone/>
            </a:pPr>
            <a:r>
              <a:rPr lang="en-US" dirty="0">
                <a:latin typeface="Arial"/>
                <a:cs typeface="Arial"/>
              </a:rPr>
              <a:t>	Ask and listen for reports of change and learn to observe the appearance and behavior before training. This requires considerable practice to become proficient. </a:t>
            </a:r>
          </a:p>
          <a:p>
            <a:pPr marL="0" indent="0">
              <a:lnSpc>
                <a:spcPct val="110000"/>
              </a:lnSpc>
              <a:spcBef>
                <a:spcPts val="1200"/>
              </a:spcBef>
              <a:buNone/>
            </a:pPr>
            <a:r>
              <a:rPr lang="en-US" dirty="0">
                <a:latin typeface="Arial"/>
                <a:cs typeface="Arial"/>
              </a:rPr>
              <a:t>	It is especially important when treating patients with abnormal ocular findings but </a:t>
            </a:r>
            <a:r>
              <a:rPr lang="en-US" b="1" dirty="0">
                <a:latin typeface="Arial"/>
                <a:cs typeface="Arial"/>
              </a:rPr>
              <a:t>no symptoms</a:t>
            </a:r>
            <a:r>
              <a:rPr lang="en-US" dirty="0">
                <a:latin typeface="Arial"/>
                <a:cs typeface="Arial"/>
              </a:rPr>
              <a:t>. Otherwise, you will not know how long to treat. </a:t>
            </a:r>
          </a:p>
          <a:p>
            <a:pPr marL="0" indent="0">
              <a:lnSpc>
                <a:spcPct val="110000"/>
              </a:lnSpc>
              <a:spcBef>
                <a:spcPts val="1200"/>
              </a:spcBef>
              <a:buNone/>
            </a:pPr>
            <a:r>
              <a:rPr lang="en-US" dirty="0">
                <a:latin typeface="Arial"/>
                <a:cs typeface="Arial"/>
              </a:rPr>
              <a:t>	It is always </a:t>
            </a:r>
            <a:r>
              <a:rPr lang="en-US" b="1" dirty="0">
                <a:latin typeface="Arial"/>
                <a:cs typeface="Arial"/>
              </a:rPr>
              <a:t>better to under-treat than to over-treat</a:t>
            </a:r>
            <a:r>
              <a:rPr lang="en-US" dirty="0">
                <a:latin typeface="Arial"/>
                <a:cs typeface="Arial"/>
              </a:rPr>
              <a:t>. It is more than a waste of time. It is actually detrimental to treat for ten minutes if the  patient responds in four. </a:t>
            </a:r>
          </a:p>
          <a:p>
            <a:pPr marL="0" indent="0">
              <a:lnSpc>
                <a:spcPct val="110000"/>
              </a:lnSpc>
              <a:spcBef>
                <a:spcPts val="1200"/>
              </a:spcBef>
              <a:buNone/>
            </a:pPr>
            <a:r>
              <a:rPr lang="en-US" b="1" dirty="0">
                <a:latin typeface="Arial"/>
                <a:cs typeface="Arial"/>
              </a:rPr>
              <a:t>Wait until at least ten minutes following the treatment to re-test the findings. </a:t>
            </a:r>
          </a:p>
        </p:txBody>
      </p:sp>
    </p:spTree>
    <p:extLst>
      <p:ext uri="{BB962C8B-B14F-4D97-AF65-F5344CB8AC3E}">
        <p14:creationId xmlns:p14="http://schemas.microsoft.com/office/powerpoint/2010/main" val="31853084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latin typeface="Arial"/>
                <a:cs typeface="Arial"/>
              </a:rPr>
              <a:t>OBJECTIVE SIGNS TO GUIDE TREATMENT</a:t>
            </a:r>
            <a:endParaRPr lang="en-US" b="1" dirty="0"/>
          </a:p>
        </p:txBody>
      </p:sp>
      <p:sp>
        <p:nvSpPr>
          <p:cNvPr id="3" name="Content Placeholder 2"/>
          <p:cNvSpPr>
            <a:spLocks noGrp="1"/>
          </p:cNvSpPr>
          <p:nvPr>
            <p:ph idx="1"/>
          </p:nvPr>
        </p:nvSpPr>
        <p:spPr>
          <a:xfrm>
            <a:off x="457200" y="1600201"/>
            <a:ext cx="8229600" cy="5166104"/>
          </a:xfrm>
        </p:spPr>
        <p:txBody>
          <a:bodyPr>
            <a:normAutofit fontScale="92500"/>
          </a:bodyPr>
          <a:lstStyle/>
          <a:p>
            <a:pPr marL="0" indent="0">
              <a:buNone/>
            </a:pPr>
            <a:r>
              <a:rPr lang="en-US" dirty="0">
                <a:latin typeface="Arial"/>
                <a:cs typeface="Arial"/>
              </a:rPr>
              <a:t>   If the patient is pale, ocular improvement will also benefit the circulation so the patient will become </a:t>
            </a:r>
            <a:r>
              <a:rPr lang="en-US" b="1" dirty="0">
                <a:latin typeface="Arial"/>
                <a:cs typeface="Arial"/>
              </a:rPr>
              <a:t>pinker</a:t>
            </a:r>
            <a:r>
              <a:rPr lang="en-US" dirty="0">
                <a:latin typeface="Arial"/>
                <a:cs typeface="Arial"/>
              </a:rPr>
              <a:t> (usually seen in the forehead and ears). </a:t>
            </a:r>
          </a:p>
          <a:p>
            <a:pPr marL="0" indent="0">
              <a:buNone/>
            </a:pPr>
            <a:r>
              <a:rPr lang="en-US" dirty="0">
                <a:latin typeface="Arial"/>
                <a:cs typeface="Arial"/>
              </a:rPr>
              <a:t>  High </a:t>
            </a:r>
            <a:r>
              <a:rPr lang="en-US" b="1" dirty="0">
                <a:latin typeface="Arial"/>
                <a:cs typeface="Arial"/>
              </a:rPr>
              <a:t>voices</a:t>
            </a:r>
            <a:r>
              <a:rPr lang="en-US" dirty="0">
                <a:latin typeface="Arial"/>
                <a:cs typeface="Arial"/>
              </a:rPr>
              <a:t> can lower and become resonate.</a:t>
            </a:r>
          </a:p>
          <a:p>
            <a:pPr marL="0" indent="0">
              <a:buNone/>
            </a:pPr>
            <a:r>
              <a:rPr lang="en-US" dirty="0">
                <a:latin typeface="Arial"/>
                <a:cs typeface="Arial"/>
              </a:rPr>
              <a:t>  Shallow </a:t>
            </a:r>
            <a:r>
              <a:rPr lang="en-US" b="1" dirty="0">
                <a:latin typeface="Arial"/>
                <a:cs typeface="Arial"/>
              </a:rPr>
              <a:t>breathing</a:t>
            </a:r>
            <a:r>
              <a:rPr lang="en-US" dirty="0">
                <a:latin typeface="Arial"/>
                <a:cs typeface="Arial"/>
              </a:rPr>
              <a:t> will reach greater depth within a few minutes. </a:t>
            </a:r>
          </a:p>
          <a:p>
            <a:pPr marL="0" indent="0">
              <a:buNone/>
            </a:pPr>
            <a:r>
              <a:rPr lang="en-US" dirty="0">
                <a:latin typeface="Arial"/>
                <a:cs typeface="Arial"/>
              </a:rPr>
              <a:t>  Look for general behavioral changes: walking, changing posture, reduced time to answer questions, increased speed of speech. </a:t>
            </a:r>
          </a:p>
          <a:p>
            <a:pPr marL="0" indent="0">
              <a:buNone/>
            </a:pPr>
            <a:endParaRPr lang="en-US" dirty="0">
              <a:latin typeface="Arial"/>
              <a:cs typeface="Arial"/>
            </a:endParaRPr>
          </a:p>
        </p:txBody>
      </p:sp>
    </p:spTree>
    <p:extLst>
      <p:ext uri="{BB962C8B-B14F-4D97-AF65-F5344CB8AC3E}">
        <p14:creationId xmlns:p14="http://schemas.microsoft.com/office/powerpoint/2010/main" val="24558856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95704"/>
            <a:ext cx="8229600" cy="842130"/>
          </a:xfrm>
        </p:spPr>
        <p:txBody>
          <a:bodyPr anchor="t" anchorCtr="0"/>
          <a:lstStyle/>
          <a:p>
            <a:r>
              <a:rPr lang="en-US" b="1" dirty="0">
                <a:latin typeface="Arial"/>
                <a:cs typeface="Arial"/>
              </a:rPr>
              <a:t>TREATING DISCOMFORT</a:t>
            </a:r>
          </a:p>
        </p:txBody>
      </p:sp>
      <p:sp>
        <p:nvSpPr>
          <p:cNvPr id="3" name="Content Placeholder 2"/>
          <p:cNvSpPr>
            <a:spLocks noGrp="1"/>
          </p:cNvSpPr>
          <p:nvPr>
            <p:ph idx="1"/>
          </p:nvPr>
        </p:nvSpPr>
        <p:spPr>
          <a:xfrm>
            <a:off x="457200" y="1775380"/>
            <a:ext cx="8229600" cy="4525963"/>
          </a:xfrm>
        </p:spPr>
        <p:txBody>
          <a:bodyPr>
            <a:normAutofit fontScale="85000" lnSpcReduction="20000"/>
          </a:bodyPr>
          <a:lstStyle/>
          <a:p>
            <a:r>
              <a:rPr lang="en-US" dirty="0">
                <a:latin typeface="Arial"/>
                <a:cs typeface="Arial"/>
              </a:rPr>
              <a:t>In cases of discomfort is it is important to </a:t>
            </a:r>
            <a:r>
              <a:rPr lang="en-US" b="1" dirty="0">
                <a:latin typeface="Arial"/>
                <a:cs typeface="Arial"/>
              </a:rPr>
              <a:t>treat every day, or even twice a day, until the symptoms have subsided</a:t>
            </a:r>
            <a:r>
              <a:rPr lang="en-US" dirty="0">
                <a:latin typeface="Arial"/>
                <a:cs typeface="Arial"/>
              </a:rPr>
              <a:t>. </a:t>
            </a:r>
          </a:p>
          <a:p>
            <a:r>
              <a:rPr lang="en-US" dirty="0">
                <a:latin typeface="Arial"/>
                <a:cs typeface="Arial"/>
              </a:rPr>
              <a:t>After that, two or three times a week is usually quite satisfactory.</a:t>
            </a:r>
          </a:p>
          <a:p>
            <a:r>
              <a:rPr lang="en-US" dirty="0">
                <a:latin typeface="Arial"/>
                <a:cs typeface="Arial"/>
              </a:rPr>
              <a:t>Responses in </a:t>
            </a:r>
            <a:r>
              <a:rPr lang="en-US" b="1" dirty="0">
                <a:latin typeface="Arial"/>
                <a:cs typeface="Arial"/>
              </a:rPr>
              <a:t>older patients</a:t>
            </a:r>
            <a:r>
              <a:rPr lang="en-US" dirty="0">
                <a:latin typeface="Arial"/>
                <a:cs typeface="Arial"/>
              </a:rPr>
              <a:t> are relatively slow, which requires </a:t>
            </a:r>
            <a:r>
              <a:rPr lang="en-US" b="1" dirty="0">
                <a:latin typeface="Arial"/>
                <a:cs typeface="Arial"/>
              </a:rPr>
              <a:t>more extreme stimul</a:t>
            </a:r>
            <a:r>
              <a:rPr lang="en-US" dirty="0">
                <a:latin typeface="Arial"/>
                <a:cs typeface="Arial"/>
              </a:rPr>
              <a:t>i. </a:t>
            </a:r>
          </a:p>
          <a:p>
            <a:r>
              <a:rPr lang="en-US" dirty="0">
                <a:latin typeface="Arial"/>
                <a:cs typeface="Arial"/>
              </a:rPr>
              <a:t>But if intense stimulation </a:t>
            </a:r>
            <a:r>
              <a:rPr lang="en-US" b="1" dirty="0">
                <a:latin typeface="Arial"/>
                <a:cs typeface="Arial"/>
              </a:rPr>
              <a:t>aggravates the symptoms</a:t>
            </a:r>
            <a:r>
              <a:rPr lang="en-US" dirty="0">
                <a:latin typeface="Arial"/>
                <a:cs typeface="Arial"/>
              </a:rPr>
              <a:t> due to localized tissue irritation, hyperemia or restlessness, begin very cautiously to modify the the treatment to obtain immediate localized relief. </a:t>
            </a:r>
          </a:p>
          <a:p>
            <a:endParaRPr lang="en-US" dirty="0">
              <a:latin typeface="Arial"/>
              <a:cs typeface="Arial"/>
            </a:endParaRPr>
          </a:p>
        </p:txBody>
      </p:sp>
    </p:spTree>
    <p:extLst>
      <p:ext uri="{BB962C8B-B14F-4D97-AF65-F5344CB8AC3E}">
        <p14:creationId xmlns:p14="http://schemas.microsoft.com/office/powerpoint/2010/main" val="952005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0795"/>
            <a:ext cx="8229600" cy="782614"/>
          </a:xfrm>
        </p:spPr>
        <p:txBody>
          <a:bodyPr anchor="t" anchorCtr="0">
            <a:normAutofit/>
          </a:bodyPr>
          <a:lstStyle/>
          <a:p>
            <a:r>
              <a:rPr lang="en-US" b="1" dirty="0">
                <a:latin typeface="Arial"/>
                <a:cs typeface="Arial"/>
              </a:rPr>
              <a:t>FLASHING </a:t>
            </a:r>
            <a:endParaRPr lang="en-US" b="1" dirty="0"/>
          </a:p>
        </p:txBody>
      </p:sp>
      <p:sp>
        <p:nvSpPr>
          <p:cNvPr id="3" name="Content Placeholder 2"/>
          <p:cNvSpPr>
            <a:spLocks noGrp="1"/>
          </p:cNvSpPr>
          <p:nvPr>
            <p:ph idx="1"/>
          </p:nvPr>
        </p:nvSpPr>
        <p:spPr>
          <a:xfrm>
            <a:off x="341450" y="1415001"/>
            <a:ext cx="8559478" cy="5144206"/>
          </a:xfrm>
        </p:spPr>
        <p:txBody>
          <a:bodyPr>
            <a:normAutofit fontScale="92500" lnSpcReduction="10000"/>
          </a:bodyPr>
          <a:lstStyle/>
          <a:p>
            <a:pPr marL="0" indent="0">
              <a:buNone/>
            </a:pPr>
            <a:r>
              <a:rPr lang="en-US" dirty="0">
                <a:latin typeface="Arial"/>
                <a:cs typeface="Arial"/>
              </a:rPr>
              <a:t>	When any of the BLUE-INDIGO-VIOLET frequencies are being used, no flashing, but it is well to instruct the patient to sometimes close the eyes for several seconds. </a:t>
            </a:r>
          </a:p>
          <a:p>
            <a:pPr marL="0" indent="0">
              <a:spcBef>
                <a:spcPts val="1800"/>
              </a:spcBef>
              <a:buNone/>
            </a:pPr>
            <a:r>
              <a:rPr lang="en-US" dirty="0">
                <a:latin typeface="Arial"/>
                <a:cs typeface="Arial"/>
              </a:rPr>
              <a:t>	If one of the RED-ORANGE-YELLOW bands is applied, it is better to flash. Flashing is necessary to increase stimulation and is achieved by turning the</a:t>
            </a:r>
            <a:r>
              <a:rPr lang="en-US" b="1" dirty="0">
                <a:latin typeface="Arial"/>
                <a:cs typeface="Arial"/>
              </a:rPr>
              <a:t> light off for twice as long as it is on</a:t>
            </a:r>
            <a:r>
              <a:rPr lang="en-US" dirty="0">
                <a:latin typeface="Arial"/>
                <a:cs typeface="Arial"/>
              </a:rPr>
              <a:t>. </a:t>
            </a:r>
          </a:p>
          <a:p>
            <a:pPr marL="0" indent="0">
              <a:spcBef>
                <a:spcPts val="1800"/>
              </a:spcBef>
              <a:buNone/>
            </a:pPr>
            <a:r>
              <a:rPr lang="en-US" dirty="0">
                <a:latin typeface="Arial"/>
                <a:cs typeface="Arial"/>
              </a:rPr>
              <a:t>	If the patient shows any signs of irritation (hyperemia or restlessness) discontinue flashing. </a:t>
            </a:r>
          </a:p>
          <a:p>
            <a:pPr marL="0" indent="0">
              <a:buNone/>
            </a:pPr>
            <a:endParaRPr lang="en-US" dirty="0">
              <a:latin typeface="Arial"/>
              <a:cs typeface="Arial"/>
            </a:endParaRPr>
          </a:p>
        </p:txBody>
      </p:sp>
    </p:spTree>
    <p:extLst>
      <p:ext uri="{BB962C8B-B14F-4D97-AF65-F5344CB8AC3E}">
        <p14:creationId xmlns:p14="http://schemas.microsoft.com/office/powerpoint/2010/main" val="15086785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7921"/>
            <a:ext cx="8229600" cy="809284"/>
          </a:xfrm>
        </p:spPr>
        <p:txBody>
          <a:bodyPr anchor="t" anchorCtr="0">
            <a:noAutofit/>
          </a:bodyPr>
          <a:lstStyle/>
          <a:p>
            <a:r>
              <a:rPr lang="en-US" sz="4000" b="1" dirty="0">
                <a:latin typeface="Arial"/>
                <a:cs typeface="Arial"/>
              </a:rPr>
              <a:t>Reducing Ametropia &amp; Phoria</a:t>
            </a:r>
          </a:p>
        </p:txBody>
      </p:sp>
      <p:sp>
        <p:nvSpPr>
          <p:cNvPr id="3" name="Content Placeholder 2"/>
          <p:cNvSpPr>
            <a:spLocks noGrp="1"/>
          </p:cNvSpPr>
          <p:nvPr>
            <p:ph idx="1"/>
          </p:nvPr>
        </p:nvSpPr>
        <p:spPr>
          <a:xfrm>
            <a:off x="591173" y="1368590"/>
            <a:ext cx="7926076" cy="4915972"/>
          </a:xfrm>
        </p:spPr>
        <p:txBody>
          <a:bodyPr>
            <a:noAutofit/>
          </a:bodyPr>
          <a:lstStyle/>
          <a:p>
            <a:pPr marL="0" indent="0">
              <a:lnSpc>
                <a:spcPct val="80000"/>
              </a:lnSpc>
              <a:spcBef>
                <a:spcPts val="0"/>
              </a:spcBef>
              <a:buNone/>
            </a:pPr>
            <a:r>
              <a:rPr lang="en-US" sz="2800" dirty="0">
                <a:latin typeface="Arial"/>
                <a:cs typeface="Arial"/>
              </a:rPr>
              <a:t>To decrease </a:t>
            </a:r>
            <a:r>
              <a:rPr lang="en-US" sz="2800" b="1" dirty="0">
                <a:latin typeface="Arial"/>
                <a:cs typeface="Arial"/>
              </a:rPr>
              <a:t>myopia, </a:t>
            </a:r>
          </a:p>
          <a:p>
            <a:pPr marL="0" indent="0">
              <a:lnSpc>
                <a:spcPct val="80000"/>
              </a:lnSpc>
              <a:spcBef>
                <a:spcPts val="0"/>
              </a:spcBef>
              <a:spcAft>
                <a:spcPts val="1800"/>
              </a:spcAft>
              <a:buNone/>
            </a:pPr>
            <a:r>
              <a:rPr lang="en-US" sz="2800" dirty="0">
                <a:latin typeface="Arial"/>
                <a:cs typeface="Arial"/>
              </a:rPr>
              <a:t>Use </a:t>
            </a:r>
            <a:r>
              <a:rPr lang="en-US" sz="2800" b="1" dirty="0">
                <a:latin typeface="Arial"/>
                <a:cs typeface="Arial"/>
              </a:rPr>
              <a:t>Upsilon, </a:t>
            </a:r>
            <a:r>
              <a:rPr lang="en-US" sz="2800" dirty="0">
                <a:latin typeface="Arial"/>
                <a:cs typeface="Arial"/>
              </a:rPr>
              <a:t>the </a:t>
            </a:r>
            <a:r>
              <a:rPr lang="en-US" sz="2800" i="1" dirty="0">
                <a:latin typeface="Arial"/>
                <a:cs typeface="Arial"/>
              </a:rPr>
              <a:t>sensory depressant</a:t>
            </a:r>
            <a:r>
              <a:rPr lang="en-US" sz="2800" dirty="0">
                <a:latin typeface="Arial"/>
                <a:cs typeface="Arial"/>
              </a:rPr>
              <a:t>, and plus. </a:t>
            </a:r>
          </a:p>
          <a:p>
            <a:pPr marL="0" indent="0">
              <a:lnSpc>
                <a:spcPct val="80000"/>
              </a:lnSpc>
              <a:spcBef>
                <a:spcPts val="0"/>
              </a:spcBef>
              <a:buNone/>
            </a:pPr>
            <a:r>
              <a:rPr lang="en-US" sz="2800" dirty="0">
                <a:latin typeface="Arial"/>
                <a:cs typeface="Arial"/>
              </a:rPr>
              <a:t>To decrease </a:t>
            </a:r>
            <a:r>
              <a:rPr lang="en-US" sz="2800" b="1" dirty="0">
                <a:latin typeface="Arial"/>
                <a:cs typeface="Arial"/>
              </a:rPr>
              <a:t>hyperopia</a:t>
            </a:r>
            <a:r>
              <a:rPr lang="en-US" sz="2800" dirty="0">
                <a:latin typeface="Arial"/>
                <a:cs typeface="Arial"/>
              </a:rPr>
              <a:t>, </a:t>
            </a:r>
          </a:p>
          <a:p>
            <a:pPr marL="0" indent="0">
              <a:lnSpc>
                <a:spcPct val="80000"/>
              </a:lnSpc>
              <a:spcBef>
                <a:spcPts val="0"/>
              </a:spcBef>
              <a:spcAft>
                <a:spcPts val="1800"/>
              </a:spcAft>
              <a:buNone/>
            </a:pPr>
            <a:r>
              <a:rPr lang="en-US" sz="2800" dirty="0">
                <a:latin typeface="Arial"/>
                <a:cs typeface="Arial"/>
              </a:rPr>
              <a:t>Use </a:t>
            </a:r>
            <a:r>
              <a:rPr lang="en-US" sz="2800" b="1" dirty="0">
                <a:latin typeface="Arial"/>
                <a:cs typeface="Arial"/>
              </a:rPr>
              <a:t>Alpha</a:t>
            </a:r>
            <a:r>
              <a:rPr lang="en-US" sz="2800" dirty="0">
                <a:latin typeface="Arial"/>
                <a:cs typeface="Arial"/>
              </a:rPr>
              <a:t>, the </a:t>
            </a:r>
            <a:r>
              <a:rPr lang="en-US" sz="2800" i="1" dirty="0">
                <a:latin typeface="Arial"/>
                <a:cs typeface="Arial"/>
              </a:rPr>
              <a:t>sensory stimulant</a:t>
            </a:r>
            <a:r>
              <a:rPr lang="en-US" sz="2800" dirty="0">
                <a:latin typeface="Arial"/>
                <a:cs typeface="Arial"/>
              </a:rPr>
              <a:t>, and minus. </a:t>
            </a:r>
          </a:p>
          <a:p>
            <a:pPr marL="0" indent="0">
              <a:lnSpc>
                <a:spcPct val="80000"/>
              </a:lnSpc>
              <a:spcBef>
                <a:spcPts val="0"/>
              </a:spcBef>
              <a:buNone/>
            </a:pPr>
            <a:r>
              <a:rPr lang="en-US" sz="2800" dirty="0">
                <a:latin typeface="Arial"/>
                <a:cs typeface="Arial"/>
              </a:rPr>
              <a:t>To decrease </a:t>
            </a:r>
            <a:r>
              <a:rPr lang="en-US" sz="2800" b="1" dirty="0" err="1">
                <a:latin typeface="Arial"/>
                <a:cs typeface="Arial"/>
              </a:rPr>
              <a:t>eso</a:t>
            </a:r>
            <a:r>
              <a:rPr lang="en-US" sz="2800" dirty="0">
                <a:latin typeface="Arial"/>
                <a:cs typeface="Arial"/>
              </a:rPr>
              <a:t>, </a:t>
            </a:r>
          </a:p>
          <a:p>
            <a:pPr marL="0" indent="0">
              <a:lnSpc>
                <a:spcPct val="80000"/>
              </a:lnSpc>
              <a:spcBef>
                <a:spcPts val="0"/>
              </a:spcBef>
              <a:spcAft>
                <a:spcPts val="1800"/>
              </a:spcAft>
              <a:buNone/>
            </a:pPr>
            <a:r>
              <a:rPr lang="en-US" sz="2800" dirty="0">
                <a:latin typeface="Arial"/>
                <a:cs typeface="Arial"/>
              </a:rPr>
              <a:t>Use </a:t>
            </a:r>
            <a:r>
              <a:rPr lang="en-US" sz="2800" b="1" dirty="0">
                <a:latin typeface="Arial"/>
                <a:cs typeface="Arial"/>
              </a:rPr>
              <a:t>Omega</a:t>
            </a:r>
            <a:r>
              <a:rPr lang="en-US" sz="2800" dirty="0">
                <a:latin typeface="Arial"/>
                <a:cs typeface="Arial"/>
              </a:rPr>
              <a:t>, the </a:t>
            </a:r>
            <a:r>
              <a:rPr lang="en-US" sz="2800" i="1" dirty="0">
                <a:latin typeface="Arial"/>
                <a:cs typeface="Arial"/>
              </a:rPr>
              <a:t>motor depressant</a:t>
            </a:r>
            <a:r>
              <a:rPr lang="en-US" sz="2800" dirty="0">
                <a:latin typeface="Arial"/>
                <a:cs typeface="Arial"/>
              </a:rPr>
              <a:t>, and base-in. </a:t>
            </a:r>
          </a:p>
          <a:p>
            <a:pPr marL="0" indent="0">
              <a:lnSpc>
                <a:spcPct val="90000"/>
              </a:lnSpc>
              <a:spcBef>
                <a:spcPts val="0"/>
              </a:spcBef>
              <a:buNone/>
            </a:pPr>
            <a:r>
              <a:rPr lang="en-US" sz="2800" dirty="0">
                <a:latin typeface="Arial"/>
                <a:cs typeface="Arial"/>
              </a:rPr>
              <a:t>To decrease </a:t>
            </a:r>
            <a:r>
              <a:rPr lang="en-US" sz="2800" b="1" dirty="0" err="1">
                <a:latin typeface="Arial"/>
                <a:cs typeface="Arial"/>
              </a:rPr>
              <a:t>exo</a:t>
            </a:r>
            <a:r>
              <a:rPr lang="en-US" sz="2800" dirty="0">
                <a:latin typeface="Arial"/>
                <a:cs typeface="Arial"/>
              </a:rPr>
              <a:t>, </a:t>
            </a:r>
          </a:p>
          <a:p>
            <a:pPr marL="0" indent="0">
              <a:lnSpc>
                <a:spcPct val="90000"/>
              </a:lnSpc>
              <a:spcBef>
                <a:spcPts val="0"/>
              </a:spcBef>
              <a:buNone/>
            </a:pPr>
            <a:r>
              <a:rPr lang="en-US" sz="2800" dirty="0">
                <a:latin typeface="Arial"/>
                <a:cs typeface="Arial"/>
              </a:rPr>
              <a:t>Use </a:t>
            </a:r>
            <a:r>
              <a:rPr lang="en-US" sz="2800" b="1" dirty="0">
                <a:latin typeface="Arial"/>
                <a:cs typeface="Arial"/>
              </a:rPr>
              <a:t>Delta</a:t>
            </a:r>
            <a:r>
              <a:rPr lang="en-US" sz="2800" dirty="0">
                <a:latin typeface="Arial"/>
                <a:cs typeface="Arial"/>
              </a:rPr>
              <a:t>, the </a:t>
            </a:r>
            <a:r>
              <a:rPr lang="en-US" sz="2800" i="1" dirty="0">
                <a:latin typeface="Arial"/>
                <a:cs typeface="Arial"/>
              </a:rPr>
              <a:t>motor stimulant</a:t>
            </a:r>
            <a:r>
              <a:rPr lang="en-US" sz="2800" dirty="0">
                <a:latin typeface="Arial"/>
                <a:cs typeface="Arial"/>
              </a:rPr>
              <a:t>, and base-out.</a:t>
            </a:r>
          </a:p>
          <a:p>
            <a:pPr marL="0" indent="0">
              <a:lnSpc>
                <a:spcPct val="90000"/>
              </a:lnSpc>
              <a:spcBef>
                <a:spcPts val="0"/>
              </a:spcBef>
              <a:buNone/>
            </a:pPr>
            <a:endParaRPr lang="en-US" sz="2800" dirty="0">
              <a:latin typeface="Arial"/>
              <a:cs typeface="Arial"/>
            </a:endParaRPr>
          </a:p>
          <a:p>
            <a:pPr marL="0" indent="0" algn="ctr">
              <a:lnSpc>
                <a:spcPct val="90000"/>
              </a:lnSpc>
              <a:spcBef>
                <a:spcPts val="0"/>
              </a:spcBef>
              <a:buNone/>
            </a:pPr>
            <a:r>
              <a:rPr lang="en-US" b="1" dirty="0">
                <a:latin typeface="Arial"/>
                <a:cs typeface="Arial"/>
              </a:rPr>
              <a:t>Sensory = Accommodation</a:t>
            </a:r>
          </a:p>
          <a:p>
            <a:pPr marL="0" indent="0" algn="ctr">
              <a:lnSpc>
                <a:spcPct val="90000"/>
              </a:lnSpc>
              <a:spcBef>
                <a:spcPts val="0"/>
              </a:spcBef>
              <a:buNone/>
            </a:pPr>
            <a:r>
              <a:rPr lang="en-US" b="1" dirty="0">
                <a:latin typeface="Arial"/>
                <a:cs typeface="Arial"/>
              </a:rPr>
              <a:t>Motor = Convergence</a:t>
            </a:r>
          </a:p>
        </p:txBody>
      </p:sp>
    </p:spTree>
    <p:extLst>
      <p:ext uri="{BB962C8B-B14F-4D97-AF65-F5344CB8AC3E}">
        <p14:creationId xmlns:p14="http://schemas.microsoft.com/office/powerpoint/2010/main" val="29505980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enning focus of frequencies.tiff"/>
          <p:cNvPicPr>
            <a:picLocks noGrp="1" noChangeAspect="1"/>
          </p:cNvPicPr>
          <p:nvPr>
            <p:ph idx="1"/>
          </p:nvPr>
        </p:nvPicPr>
        <p:blipFill rotWithShape="1">
          <a:blip r:embed="rId3">
            <a:extLst>
              <a:ext uri="{28A0092B-C50C-407E-A947-70E740481C1C}">
                <a14:useLocalDpi xmlns:a14="http://schemas.microsoft.com/office/drawing/2010/main" val="0"/>
              </a:ext>
            </a:extLst>
          </a:blip>
          <a:srcRect t="4553" b="-1643"/>
          <a:stretch/>
        </p:blipFill>
        <p:spPr>
          <a:xfrm rot="5400000">
            <a:off x="2343148" y="557477"/>
            <a:ext cx="4926696" cy="7429394"/>
          </a:xfrm>
        </p:spPr>
      </p:pic>
      <p:sp>
        <p:nvSpPr>
          <p:cNvPr id="15" name="Rectangle 14"/>
          <p:cNvSpPr/>
          <p:nvPr/>
        </p:nvSpPr>
        <p:spPr>
          <a:xfrm>
            <a:off x="2902667" y="5904136"/>
            <a:ext cx="225652" cy="5321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2" name="Title 1"/>
          <p:cNvSpPr>
            <a:spLocks noGrp="1"/>
          </p:cNvSpPr>
          <p:nvPr>
            <p:ph type="title"/>
          </p:nvPr>
        </p:nvSpPr>
        <p:spPr>
          <a:xfrm>
            <a:off x="457200" y="274638"/>
            <a:ext cx="8229600" cy="1896473"/>
          </a:xfrm>
        </p:spPr>
        <p:txBody>
          <a:bodyPr>
            <a:normAutofit fontScale="90000"/>
          </a:bodyPr>
          <a:lstStyle/>
          <a:p>
            <a:r>
              <a:rPr lang="en-US" dirty="0"/>
              <a:t>What happens to the visual reflex when a specific band of the visual spectrum enters the eye?</a:t>
            </a:r>
            <a:br>
              <a:rPr lang="en-US" dirty="0"/>
            </a:br>
            <a:endParaRPr lang="en-US" dirty="0"/>
          </a:p>
        </p:txBody>
      </p:sp>
      <p:sp>
        <p:nvSpPr>
          <p:cNvPr id="5" name="TextBox 4"/>
          <p:cNvSpPr txBox="1"/>
          <p:nvPr/>
        </p:nvSpPr>
        <p:spPr>
          <a:xfrm>
            <a:off x="-2670337" y="5880785"/>
            <a:ext cx="2257845" cy="584776"/>
          </a:xfrm>
          <a:prstGeom prst="rect">
            <a:avLst/>
          </a:prstGeom>
          <a:noFill/>
        </p:spPr>
        <p:txBody>
          <a:bodyPr wrap="square" rtlCol="0">
            <a:spAutoFit/>
          </a:bodyPr>
          <a:lstStyle/>
          <a:p>
            <a:r>
              <a:rPr lang="el-GR" sz="3200" spc="400"/>
              <a:t>αλδθμνω</a:t>
            </a:r>
            <a:endParaRPr lang="en-US" sz="3200" spc="400"/>
          </a:p>
        </p:txBody>
      </p:sp>
      <p:sp>
        <p:nvSpPr>
          <p:cNvPr id="9" name="Rectangle 8"/>
          <p:cNvSpPr/>
          <p:nvPr/>
        </p:nvSpPr>
        <p:spPr>
          <a:xfrm>
            <a:off x="1389444" y="5916285"/>
            <a:ext cx="225652" cy="5321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8" name="TextBox 7"/>
          <p:cNvSpPr txBox="1"/>
          <p:nvPr/>
        </p:nvSpPr>
        <p:spPr>
          <a:xfrm>
            <a:off x="1411154" y="6023309"/>
            <a:ext cx="199949" cy="954107"/>
          </a:xfrm>
          <a:prstGeom prst="rect">
            <a:avLst/>
          </a:prstGeom>
          <a:noFill/>
        </p:spPr>
        <p:txBody>
          <a:bodyPr wrap="square" lIns="0" rIns="0" rtlCol="0">
            <a:noAutofit/>
          </a:bodyPr>
          <a:lstStyle/>
          <a:p>
            <a:r>
              <a:rPr lang="el-GR" sz="2800" spc="400"/>
              <a:t>α</a:t>
            </a:r>
            <a:r>
              <a:rPr lang="el-GR" sz="2800" spc="400">
                <a:noFill/>
              </a:rPr>
              <a:t>α</a:t>
            </a:r>
            <a:endParaRPr lang="en-US" sz="2800">
              <a:noFill/>
            </a:endParaRPr>
          </a:p>
        </p:txBody>
      </p:sp>
      <p:sp>
        <p:nvSpPr>
          <p:cNvPr id="11" name="Rectangle 10"/>
          <p:cNvSpPr/>
          <p:nvPr/>
        </p:nvSpPr>
        <p:spPr>
          <a:xfrm>
            <a:off x="1693814" y="5894989"/>
            <a:ext cx="225652" cy="5321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12" name="Rectangle 11"/>
          <p:cNvSpPr/>
          <p:nvPr/>
        </p:nvSpPr>
        <p:spPr>
          <a:xfrm>
            <a:off x="1986899" y="5916701"/>
            <a:ext cx="225652" cy="5321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13" name="Rectangle 12"/>
          <p:cNvSpPr/>
          <p:nvPr/>
        </p:nvSpPr>
        <p:spPr>
          <a:xfrm>
            <a:off x="2269131" y="5894989"/>
            <a:ext cx="225652" cy="5321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14" name="Rectangle 13"/>
          <p:cNvSpPr/>
          <p:nvPr/>
        </p:nvSpPr>
        <p:spPr>
          <a:xfrm>
            <a:off x="2592478" y="5895655"/>
            <a:ext cx="225652" cy="5321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16" name="Rectangle 15"/>
          <p:cNvSpPr/>
          <p:nvPr/>
        </p:nvSpPr>
        <p:spPr>
          <a:xfrm>
            <a:off x="3169766" y="6089970"/>
            <a:ext cx="225652" cy="3647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17" name="TextBox 16"/>
          <p:cNvSpPr txBox="1"/>
          <p:nvPr/>
        </p:nvSpPr>
        <p:spPr>
          <a:xfrm>
            <a:off x="1715524" y="6031520"/>
            <a:ext cx="199949" cy="954107"/>
          </a:xfrm>
          <a:prstGeom prst="rect">
            <a:avLst/>
          </a:prstGeom>
          <a:noFill/>
        </p:spPr>
        <p:txBody>
          <a:bodyPr wrap="square" lIns="0" rIns="0" rtlCol="0">
            <a:noAutofit/>
          </a:bodyPr>
          <a:lstStyle/>
          <a:p>
            <a:r>
              <a:rPr lang="el-GR" sz="2800" spc="400"/>
              <a:t>δ</a:t>
            </a:r>
            <a:endParaRPr lang="en-US" sz="2800">
              <a:noFill/>
            </a:endParaRPr>
          </a:p>
        </p:txBody>
      </p:sp>
      <p:sp>
        <p:nvSpPr>
          <p:cNvPr id="18" name="TextBox 17"/>
          <p:cNvSpPr txBox="1"/>
          <p:nvPr/>
        </p:nvSpPr>
        <p:spPr>
          <a:xfrm>
            <a:off x="1997754" y="6023309"/>
            <a:ext cx="199949" cy="666610"/>
          </a:xfrm>
          <a:prstGeom prst="rect">
            <a:avLst/>
          </a:prstGeom>
          <a:noFill/>
        </p:spPr>
        <p:txBody>
          <a:bodyPr wrap="square" lIns="0" rIns="0" rtlCol="0">
            <a:noAutofit/>
          </a:bodyPr>
          <a:lstStyle/>
          <a:p>
            <a:r>
              <a:rPr lang="el-GR" sz="2800" spc="400"/>
              <a:t>θ</a:t>
            </a:r>
            <a:endParaRPr lang="en-US" sz="2800">
              <a:noFill/>
            </a:endParaRPr>
          </a:p>
        </p:txBody>
      </p:sp>
      <p:sp>
        <p:nvSpPr>
          <p:cNvPr id="21" name="TextBox 20"/>
          <p:cNvSpPr txBox="1"/>
          <p:nvPr/>
        </p:nvSpPr>
        <p:spPr>
          <a:xfrm>
            <a:off x="2286264" y="5981837"/>
            <a:ext cx="199949" cy="954107"/>
          </a:xfrm>
          <a:prstGeom prst="rect">
            <a:avLst/>
          </a:prstGeom>
          <a:noFill/>
        </p:spPr>
        <p:txBody>
          <a:bodyPr wrap="square" lIns="0" rIns="0" rtlCol="0">
            <a:noAutofit/>
          </a:bodyPr>
          <a:lstStyle/>
          <a:p>
            <a:r>
              <a:rPr lang="el-GR" sz="2800" spc="400"/>
              <a:t>μ</a:t>
            </a:r>
            <a:endParaRPr lang="en-US" sz="2800">
              <a:noFill/>
            </a:endParaRPr>
          </a:p>
        </p:txBody>
      </p:sp>
      <p:sp>
        <p:nvSpPr>
          <p:cNvPr id="10" name="TextBox 9"/>
          <p:cNvSpPr txBox="1"/>
          <p:nvPr/>
        </p:nvSpPr>
        <p:spPr>
          <a:xfrm>
            <a:off x="3172795" y="5586425"/>
            <a:ext cx="328918" cy="730456"/>
          </a:xfrm>
          <a:prstGeom prst="rect">
            <a:avLst/>
          </a:prstGeom>
          <a:noFill/>
        </p:spPr>
        <p:txBody>
          <a:bodyPr wrap="square" lIns="0" tIns="0" rIns="0" bIns="0" rtlCol="0">
            <a:noAutofit/>
          </a:bodyPr>
          <a:lstStyle/>
          <a:p>
            <a:endParaRPr lang="en-US" sz="2800" spc="400"/>
          </a:p>
          <a:p>
            <a:r>
              <a:rPr lang="el-GR" sz="2800" spc="400"/>
              <a:t>ω</a:t>
            </a:r>
            <a:endParaRPr lang="en-US" sz="2800" spc="400"/>
          </a:p>
        </p:txBody>
      </p:sp>
      <p:sp>
        <p:nvSpPr>
          <p:cNvPr id="23" name="TextBox 22"/>
          <p:cNvSpPr txBox="1"/>
          <p:nvPr/>
        </p:nvSpPr>
        <p:spPr>
          <a:xfrm>
            <a:off x="2907273" y="5990741"/>
            <a:ext cx="199949" cy="954107"/>
          </a:xfrm>
          <a:prstGeom prst="rect">
            <a:avLst/>
          </a:prstGeom>
          <a:noFill/>
        </p:spPr>
        <p:txBody>
          <a:bodyPr wrap="square" lIns="0" rIns="0" rtlCol="0">
            <a:noAutofit/>
          </a:bodyPr>
          <a:lstStyle/>
          <a:p>
            <a:r>
              <a:rPr lang="el-GR" sz="2800" spc="400"/>
              <a:t>ν</a:t>
            </a:r>
            <a:endParaRPr lang="en-US" sz="2800">
              <a:noFill/>
            </a:endParaRPr>
          </a:p>
        </p:txBody>
      </p:sp>
      <p:sp>
        <p:nvSpPr>
          <p:cNvPr id="25" name="TextBox 24"/>
          <p:cNvSpPr txBox="1"/>
          <p:nvPr/>
        </p:nvSpPr>
        <p:spPr>
          <a:xfrm>
            <a:off x="2616489" y="6012869"/>
            <a:ext cx="199949" cy="954107"/>
          </a:xfrm>
          <a:prstGeom prst="rect">
            <a:avLst/>
          </a:prstGeom>
          <a:noFill/>
        </p:spPr>
        <p:txBody>
          <a:bodyPr wrap="square" lIns="0" rIns="0" rtlCol="0">
            <a:noAutofit/>
          </a:bodyPr>
          <a:lstStyle/>
          <a:p>
            <a:r>
              <a:rPr lang="el-GR" sz="2800" spc="400"/>
              <a:t>λ</a:t>
            </a:r>
            <a:r>
              <a:rPr lang="el-GR" sz="2800" spc="400">
                <a:noFill/>
              </a:rPr>
              <a:t>α</a:t>
            </a:r>
            <a:endParaRPr lang="en-US" sz="2800">
              <a:noFill/>
            </a:endParaRPr>
          </a:p>
        </p:txBody>
      </p:sp>
    </p:spTree>
    <p:extLst>
      <p:ext uri="{BB962C8B-B14F-4D97-AF65-F5344CB8AC3E}">
        <p14:creationId xmlns:p14="http://schemas.microsoft.com/office/powerpoint/2010/main" val="5917503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1600"/>
            <a:ext cx="9144000" cy="1908077"/>
          </a:xfrm>
          <a:ln>
            <a:noFill/>
          </a:ln>
        </p:spPr>
        <p:txBody>
          <a:bodyPr>
            <a:noAutofit/>
          </a:bodyPr>
          <a:lstStyle/>
          <a:p>
            <a:r>
              <a:rPr lang="en-US" sz="2400" dirty="0">
                <a:ln>
                  <a:solidFill>
                    <a:srgbClr val="000000"/>
                  </a:solidFill>
                </a:ln>
                <a:solidFill>
                  <a:prstClr val="black"/>
                </a:solidFill>
                <a:latin typeface="Arial"/>
                <a:cs typeface="Arial"/>
              </a:rPr>
              <a:t>Myopia 						Hyperopia</a:t>
            </a:r>
            <a:br>
              <a:rPr lang="en-US" sz="2400" dirty="0">
                <a:ln>
                  <a:solidFill>
                    <a:srgbClr val="000000"/>
                  </a:solidFill>
                </a:ln>
                <a:solidFill>
                  <a:prstClr val="black"/>
                </a:solidFill>
                <a:latin typeface="Arial"/>
                <a:cs typeface="Arial"/>
              </a:rPr>
            </a:br>
            <a:r>
              <a:rPr lang="en-US" sz="2400" dirty="0">
                <a:ln>
                  <a:solidFill>
                    <a:srgbClr val="000000"/>
                  </a:solidFill>
                </a:ln>
                <a:solidFill>
                  <a:prstClr val="black"/>
                </a:solidFill>
                <a:latin typeface="Arial"/>
                <a:cs typeface="Arial"/>
              </a:rPr>
              <a:t>over-focus 	   				under-focus 	</a:t>
            </a:r>
            <a:br>
              <a:rPr lang="en-US" sz="2400" dirty="0">
                <a:ln>
                  <a:solidFill>
                    <a:srgbClr val="000000"/>
                  </a:solidFill>
                </a:ln>
                <a:solidFill>
                  <a:prstClr val="black"/>
                </a:solidFill>
                <a:latin typeface="Arial"/>
                <a:cs typeface="Arial"/>
              </a:rPr>
            </a:br>
            <a:r>
              <a:rPr lang="en-US" sz="2400" dirty="0">
                <a:ln>
                  <a:solidFill>
                    <a:srgbClr val="000000"/>
                  </a:solidFill>
                </a:ln>
                <a:solidFill>
                  <a:prstClr val="black"/>
                </a:solidFill>
                <a:latin typeface="Arial"/>
                <a:cs typeface="Arial"/>
              </a:rPr>
              <a:t>Emmetropia	 										           Orthophoria</a:t>
            </a:r>
            <a:br>
              <a:rPr lang="en-US" sz="2400" dirty="0">
                <a:ln>
                  <a:solidFill>
                    <a:srgbClr val="000000"/>
                  </a:solidFill>
                </a:ln>
                <a:solidFill>
                  <a:prstClr val="black"/>
                </a:solidFill>
                <a:latin typeface="Arial"/>
                <a:cs typeface="Arial"/>
              </a:rPr>
            </a:br>
            <a:r>
              <a:rPr lang="en-US" sz="2400" dirty="0">
                <a:ln>
                  <a:solidFill>
                    <a:srgbClr val="000000"/>
                  </a:solidFill>
                </a:ln>
                <a:solidFill>
                  <a:prstClr val="black"/>
                </a:solidFill>
                <a:latin typeface="Arial"/>
                <a:cs typeface="Arial"/>
              </a:rPr>
              <a:t>        </a:t>
            </a:r>
            <a:r>
              <a:rPr lang="en-US" sz="2400" dirty="0" err="1">
                <a:ln>
                  <a:solidFill>
                    <a:srgbClr val="000000"/>
                  </a:solidFill>
                </a:ln>
                <a:solidFill>
                  <a:prstClr val="black"/>
                </a:solidFill>
                <a:latin typeface="Arial"/>
                <a:cs typeface="Arial"/>
              </a:rPr>
              <a:t>Eso</a:t>
            </a:r>
            <a:r>
              <a:rPr lang="en-US" sz="2400" dirty="0">
                <a:ln>
                  <a:solidFill>
                    <a:srgbClr val="000000"/>
                  </a:solidFill>
                </a:ln>
                <a:solidFill>
                  <a:prstClr val="black"/>
                </a:solidFill>
                <a:latin typeface="Arial"/>
                <a:cs typeface="Arial"/>
              </a:rPr>
              <a:t>							    Exo				</a:t>
            </a:r>
            <a:br>
              <a:rPr lang="en-US" sz="2400" dirty="0">
                <a:ln>
                  <a:solidFill>
                    <a:srgbClr val="000000"/>
                  </a:solidFill>
                </a:ln>
                <a:solidFill>
                  <a:prstClr val="black"/>
                </a:solidFill>
                <a:latin typeface="Arial"/>
                <a:cs typeface="Arial"/>
              </a:rPr>
            </a:br>
            <a:r>
              <a:rPr lang="en-US" sz="2400" dirty="0">
                <a:ln>
                  <a:solidFill>
                    <a:srgbClr val="000000"/>
                  </a:solidFill>
                </a:ln>
                <a:solidFill>
                  <a:prstClr val="black"/>
                </a:solidFill>
                <a:latin typeface="Arial"/>
                <a:cs typeface="Arial"/>
              </a:rPr>
              <a:t>over-convergence  			under-convergence  </a:t>
            </a:r>
            <a:endParaRPr lang="en-US" sz="2400" dirty="0">
              <a:ln>
                <a:solidFill>
                  <a:srgbClr val="000000"/>
                </a:solidFill>
              </a:ln>
              <a:latin typeface="Arial"/>
              <a:cs typeface="Arial"/>
            </a:endParaRPr>
          </a:p>
        </p:txBody>
      </p:sp>
      <p:cxnSp>
        <p:nvCxnSpPr>
          <p:cNvPr id="5" name="Straight Connector 4"/>
          <p:cNvCxnSpPr/>
          <p:nvPr/>
        </p:nvCxnSpPr>
        <p:spPr>
          <a:xfrm>
            <a:off x="2069100" y="1171506"/>
            <a:ext cx="5068749"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4528216" y="498519"/>
            <a:ext cx="0" cy="161210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24" name="Content Placeholder 3" descr="Henning focus of frequencies.tiff"/>
          <p:cNvPicPr>
            <a:picLocks noChangeAspect="1"/>
          </p:cNvPicPr>
          <p:nvPr/>
        </p:nvPicPr>
        <p:blipFill rotWithShape="1">
          <a:blip r:embed="rId2">
            <a:extLst>
              <a:ext uri="{28A0092B-C50C-407E-A947-70E740481C1C}">
                <a14:useLocalDpi xmlns:a14="http://schemas.microsoft.com/office/drawing/2010/main" val="0"/>
              </a:ext>
            </a:extLst>
          </a:blip>
          <a:srcRect t="4553" b="-1643"/>
          <a:stretch/>
        </p:blipFill>
        <p:spPr>
          <a:xfrm rot="5400000">
            <a:off x="2444777" y="746698"/>
            <a:ext cx="4723437" cy="7429394"/>
          </a:xfrm>
          <a:prstGeom prst="rect">
            <a:avLst/>
          </a:prstGeom>
        </p:spPr>
      </p:pic>
      <p:sp>
        <p:nvSpPr>
          <p:cNvPr id="25" name="Rectangle 24"/>
          <p:cNvSpPr/>
          <p:nvPr/>
        </p:nvSpPr>
        <p:spPr>
          <a:xfrm>
            <a:off x="2902667" y="5904136"/>
            <a:ext cx="225652" cy="5321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26" name="TextBox 25"/>
          <p:cNvSpPr txBox="1"/>
          <p:nvPr/>
        </p:nvSpPr>
        <p:spPr>
          <a:xfrm>
            <a:off x="-2670337" y="5880785"/>
            <a:ext cx="2257845" cy="584776"/>
          </a:xfrm>
          <a:prstGeom prst="rect">
            <a:avLst/>
          </a:prstGeom>
          <a:noFill/>
        </p:spPr>
        <p:txBody>
          <a:bodyPr wrap="square" rtlCol="0">
            <a:spAutoFit/>
          </a:bodyPr>
          <a:lstStyle/>
          <a:p>
            <a:r>
              <a:rPr lang="el-GR" sz="3200" spc="400"/>
              <a:t>αλδθμνω</a:t>
            </a:r>
            <a:endParaRPr lang="en-US" sz="3200" spc="400"/>
          </a:p>
        </p:txBody>
      </p:sp>
      <p:sp>
        <p:nvSpPr>
          <p:cNvPr id="27" name="Rectangle 26"/>
          <p:cNvSpPr/>
          <p:nvPr/>
        </p:nvSpPr>
        <p:spPr>
          <a:xfrm>
            <a:off x="1389444" y="5916285"/>
            <a:ext cx="225652" cy="5321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28" name="TextBox 27"/>
          <p:cNvSpPr txBox="1"/>
          <p:nvPr/>
        </p:nvSpPr>
        <p:spPr>
          <a:xfrm>
            <a:off x="1411154" y="6023309"/>
            <a:ext cx="199949" cy="954107"/>
          </a:xfrm>
          <a:prstGeom prst="rect">
            <a:avLst/>
          </a:prstGeom>
          <a:noFill/>
        </p:spPr>
        <p:txBody>
          <a:bodyPr wrap="square" lIns="0" rIns="0" rtlCol="0">
            <a:noAutofit/>
          </a:bodyPr>
          <a:lstStyle/>
          <a:p>
            <a:r>
              <a:rPr lang="el-GR" sz="2800" spc="400"/>
              <a:t>α</a:t>
            </a:r>
            <a:r>
              <a:rPr lang="el-GR" sz="2800" spc="400">
                <a:noFill/>
              </a:rPr>
              <a:t>α</a:t>
            </a:r>
            <a:endParaRPr lang="en-US" sz="2800">
              <a:noFill/>
            </a:endParaRPr>
          </a:p>
        </p:txBody>
      </p:sp>
      <p:sp>
        <p:nvSpPr>
          <p:cNvPr id="29" name="Rectangle 28"/>
          <p:cNvSpPr/>
          <p:nvPr/>
        </p:nvSpPr>
        <p:spPr>
          <a:xfrm>
            <a:off x="1693814" y="5894989"/>
            <a:ext cx="225652" cy="5321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30" name="Rectangle 29"/>
          <p:cNvSpPr/>
          <p:nvPr/>
        </p:nvSpPr>
        <p:spPr>
          <a:xfrm>
            <a:off x="1986899" y="5916701"/>
            <a:ext cx="225652" cy="5321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31" name="Rectangle 30"/>
          <p:cNvSpPr/>
          <p:nvPr/>
        </p:nvSpPr>
        <p:spPr>
          <a:xfrm>
            <a:off x="2269131" y="5894989"/>
            <a:ext cx="225652" cy="5321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32" name="Rectangle 31"/>
          <p:cNvSpPr/>
          <p:nvPr/>
        </p:nvSpPr>
        <p:spPr>
          <a:xfrm>
            <a:off x="2592478" y="5895655"/>
            <a:ext cx="225652" cy="5321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33" name="Rectangle 32"/>
          <p:cNvSpPr/>
          <p:nvPr/>
        </p:nvSpPr>
        <p:spPr>
          <a:xfrm>
            <a:off x="3169766" y="6089970"/>
            <a:ext cx="225652" cy="3647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34" name="TextBox 33"/>
          <p:cNvSpPr txBox="1"/>
          <p:nvPr/>
        </p:nvSpPr>
        <p:spPr>
          <a:xfrm>
            <a:off x="1715524" y="6031520"/>
            <a:ext cx="199949" cy="954107"/>
          </a:xfrm>
          <a:prstGeom prst="rect">
            <a:avLst/>
          </a:prstGeom>
          <a:noFill/>
        </p:spPr>
        <p:txBody>
          <a:bodyPr wrap="square" lIns="0" rIns="0" rtlCol="0">
            <a:noAutofit/>
          </a:bodyPr>
          <a:lstStyle/>
          <a:p>
            <a:r>
              <a:rPr lang="el-GR" sz="2800" spc="400"/>
              <a:t>δ</a:t>
            </a:r>
            <a:endParaRPr lang="en-US" sz="2800">
              <a:noFill/>
            </a:endParaRPr>
          </a:p>
        </p:txBody>
      </p:sp>
      <p:sp>
        <p:nvSpPr>
          <p:cNvPr id="35" name="TextBox 34"/>
          <p:cNvSpPr txBox="1"/>
          <p:nvPr/>
        </p:nvSpPr>
        <p:spPr>
          <a:xfrm>
            <a:off x="1997754" y="6023309"/>
            <a:ext cx="199949" cy="666610"/>
          </a:xfrm>
          <a:prstGeom prst="rect">
            <a:avLst/>
          </a:prstGeom>
          <a:noFill/>
        </p:spPr>
        <p:txBody>
          <a:bodyPr wrap="square" lIns="0" rIns="0" rtlCol="0">
            <a:noAutofit/>
          </a:bodyPr>
          <a:lstStyle/>
          <a:p>
            <a:r>
              <a:rPr lang="el-GR" sz="2800" spc="400"/>
              <a:t>θ</a:t>
            </a:r>
            <a:endParaRPr lang="en-US" sz="2800">
              <a:noFill/>
            </a:endParaRPr>
          </a:p>
        </p:txBody>
      </p:sp>
      <p:sp>
        <p:nvSpPr>
          <p:cNvPr id="36" name="TextBox 35"/>
          <p:cNvSpPr txBox="1"/>
          <p:nvPr/>
        </p:nvSpPr>
        <p:spPr>
          <a:xfrm>
            <a:off x="2286264" y="5981837"/>
            <a:ext cx="199949" cy="954107"/>
          </a:xfrm>
          <a:prstGeom prst="rect">
            <a:avLst/>
          </a:prstGeom>
          <a:noFill/>
        </p:spPr>
        <p:txBody>
          <a:bodyPr wrap="square" lIns="0" rIns="0" rtlCol="0">
            <a:noAutofit/>
          </a:bodyPr>
          <a:lstStyle/>
          <a:p>
            <a:r>
              <a:rPr lang="el-GR" sz="2800" spc="400"/>
              <a:t>μ</a:t>
            </a:r>
            <a:endParaRPr lang="en-US" sz="2800">
              <a:noFill/>
            </a:endParaRPr>
          </a:p>
        </p:txBody>
      </p:sp>
      <p:sp>
        <p:nvSpPr>
          <p:cNvPr id="38" name="TextBox 37"/>
          <p:cNvSpPr txBox="1"/>
          <p:nvPr/>
        </p:nvSpPr>
        <p:spPr>
          <a:xfrm>
            <a:off x="2907273" y="5990741"/>
            <a:ext cx="199949" cy="954107"/>
          </a:xfrm>
          <a:prstGeom prst="rect">
            <a:avLst/>
          </a:prstGeom>
          <a:noFill/>
        </p:spPr>
        <p:txBody>
          <a:bodyPr wrap="square" lIns="0" rIns="0" rtlCol="0">
            <a:noAutofit/>
          </a:bodyPr>
          <a:lstStyle/>
          <a:p>
            <a:r>
              <a:rPr lang="el-GR" sz="2800" spc="400" dirty="0"/>
              <a:t>𝜐</a:t>
            </a:r>
            <a:endParaRPr lang="en-US" sz="2800" dirty="0">
              <a:noFill/>
            </a:endParaRPr>
          </a:p>
        </p:txBody>
      </p:sp>
      <p:sp>
        <p:nvSpPr>
          <p:cNvPr id="37" name="TextBox 36"/>
          <p:cNvSpPr txBox="1"/>
          <p:nvPr/>
        </p:nvSpPr>
        <p:spPr>
          <a:xfrm>
            <a:off x="3172795" y="5586425"/>
            <a:ext cx="328918" cy="730456"/>
          </a:xfrm>
          <a:prstGeom prst="rect">
            <a:avLst/>
          </a:prstGeom>
          <a:noFill/>
        </p:spPr>
        <p:txBody>
          <a:bodyPr wrap="square" lIns="0" tIns="0" rIns="0" bIns="0" rtlCol="0">
            <a:noAutofit/>
          </a:bodyPr>
          <a:lstStyle/>
          <a:p>
            <a:endParaRPr lang="en-US" sz="2800" spc="400" dirty="0"/>
          </a:p>
          <a:p>
            <a:r>
              <a:rPr lang="el-GR" sz="2800" spc="400" dirty="0"/>
              <a:t>ω</a:t>
            </a:r>
            <a:endParaRPr lang="en-US" sz="2800" spc="400" dirty="0"/>
          </a:p>
        </p:txBody>
      </p:sp>
      <p:sp>
        <p:nvSpPr>
          <p:cNvPr id="39" name="TextBox 38"/>
          <p:cNvSpPr txBox="1"/>
          <p:nvPr/>
        </p:nvSpPr>
        <p:spPr>
          <a:xfrm>
            <a:off x="2616489" y="6012869"/>
            <a:ext cx="199949" cy="954107"/>
          </a:xfrm>
          <a:prstGeom prst="rect">
            <a:avLst/>
          </a:prstGeom>
          <a:noFill/>
        </p:spPr>
        <p:txBody>
          <a:bodyPr wrap="square" lIns="0" rIns="0" rtlCol="0">
            <a:noAutofit/>
          </a:bodyPr>
          <a:lstStyle/>
          <a:p>
            <a:r>
              <a:rPr lang="el-GR" sz="2800" spc="400"/>
              <a:t>λ</a:t>
            </a:r>
            <a:r>
              <a:rPr lang="el-GR" sz="2800" spc="400">
                <a:noFill/>
              </a:rPr>
              <a:t>α</a:t>
            </a:r>
            <a:endParaRPr lang="en-US" sz="2800">
              <a:noFill/>
            </a:endParaRPr>
          </a:p>
        </p:txBody>
      </p:sp>
    </p:spTree>
    <p:extLst>
      <p:ext uri="{BB962C8B-B14F-4D97-AF65-F5344CB8AC3E}">
        <p14:creationId xmlns:p14="http://schemas.microsoft.com/office/powerpoint/2010/main" val="41171055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2302"/>
            <a:ext cx="8229600" cy="1143000"/>
          </a:xfrm>
        </p:spPr>
        <p:txBody>
          <a:bodyPr/>
          <a:lstStyle/>
          <a:p>
            <a:r>
              <a:rPr lang="en-US" b="1" dirty="0">
                <a:latin typeface="Arial"/>
                <a:cs typeface="Arial"/>
              </a:rPr>
              <a:t>REST PERIODS </a:t>
            </a:r>
          </a:p>
        </p:txBody>
      </p:sp>
      <p:sp>
        <p:nvSpPr>
          <p:cNvPr id="3" name="Content Placeholder 2"/>
          <p:cNvSpPr>
            <a:spLocks noGrp="1"/>
          </p:cNvSpPr>
          <p:nvPr>
            <p:ph idx="1"/>
          </p:nvPr>
        </p:nvSpPr>
        <p:spPr>
          <a:xfrm>
            <a:off x="457200" y="1348374"/>
            <a:ext cx="8229600" cy="5034719"/>
          </a:xfrm>
        </p:spPr>
        <p:txBody>
          <a:bodyPr>
            <a:normAutofit fontScale="92500" lnSpcReduction="20000"/>
          </a:bodyPr>
          <a:lstStyle/>
          <a:p>
            <a:pPr marL="0" indent="0">
              <a:spcBef>
                <a:spcPts val="0"/>
              </a:spcBef>
              <a:spcAft>
                <a:spcPts val="1800"/>
              </a:spcAft>
              <a:buNone/>
            </a:pPr>
            <a:r>
              <a:rPr lang="en-US">
                <a:latin typeface="Arial"/>
                <a:cs typeface="Arial"/>
              </a:rPr>
              <a:t>Allow one or two week breaks during these procedures because postural changes should be done slowly. Furthermore, the process is partly that of establishing new habits, which must also be done slowly, if permanence is to be expected.</a:t>
            </a:r>
          </a:p>
          <a:p>
            <a:pPr marL="0" indent="0">
              <a:spcBef>
                <a:spcPts val="0"/>
              </a:spcBef>
              <a:spcAft>
                <a:spcPts val="1800"/>
              </a:spcAft>
              <a:buNone/>
            </a:pPr>
            <a:r>
              <a:rPr lang="en-US">
                <a:latin typeface="Arial"/>
                <a:cs typeface="Arial"/>
              </a:rPr>
              <a:t>Wait to apply these procedures until completion of initial training to reduce symptoms and ocular signs of related psychophysiological problems. </a:t>
            </a:r>
          </a:p>
          <a:p>
            <a:pPr marL="0" indent="0">
              <a:buNone/>
            </a:pPr>
            <a:r>
              <a:rPr lang="en-US">
                <a:latin typeface="Arial"/>
                <a:cs typeface="Arial"/>
              </a:rPr>
              <a:t>The possibility of reducing </a:t>
            </a:r>
            <a:r>
              <a:rPr lang="en-US" err="1">
                <a:latin typeface="Arial"/>
                <a:cs typeface="Arial"/>
              </a:rPr>
              <a:t>ametropia</a:t>
            </a:r>
            <a:r>
              <a:rPr lang="en-US">
                <a:latin typeface="Arial"/>
                <a:cs typeface="Arial"/>
              </a:rPr>
              <a:t> decreases with age. </a:t>
            </a:r>
          </a:p>
        </p:txBody>
      </p:sp>
    </p:spTree>
    <p:extLst>
      <p:ext uri="{BB962C8B-B14F-4D97-AF65-F5344CB8AC3E}">
        <p14:creationId xmlns:p14="http://schemas.microsoft.com/office/powerpoint/2010/main" val="28012832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AMBLYOPIA EXAMPLE</a:t>
            </a:r>
          </a:p>
        </p:txBody>
      </p:sp>
      <p:sp>
        <p:nvSpPr>
          <p:cNvPr id="3" name="Content Placeholder 2"/>
          <p:cNvSpPr>
            <a:spLocks noGrp="1"/>
          </p:cNvSpPr>
          <p:nvPr>
            <p:ph idx="1"/>
          </p:nvPr>
        </p:nvSpPr>
        <p:spPr>
          <a:xfrm>
            <a:off x="480349" y="1264536"/>
            <a:ext cx="8229600" cy="5257799"/>
          </a:xfrm>
        </p:spPr>
        <p:txBody>
          <a:bodyPr>
            <a:normAutofit fontScale="92500" lnSpcReduction="20000"/>
          </a:bodyPr>
          <a:lstStyle/>
          <a:p>
            <a:r>
              <a:rPr lang="en-US" dirty="0"/>
              <a:t>Male 24: 6 </a:t>
            </a:r>
            <a:r>
              <a:rPr lang="en-US" dirty="0" err="1"/>
              <a:t>eso</a:t>
            </a:r>
            <a:r>
              <a:rPr lang="en-US" dirty="0"/>
              <a:t> Far/ortho Near Initial; VA wearing OD +2 D. 20/20; OS +4 D. 20/400. w 6 </a:t>
            </a:r>
            <a:r>
              <a:rPr lang="en-US" dirty="0" err="1"/>
              <a:t>eso</a:t>
            </a:r>
            <a:r>
              <a:rPr lang="en-US" dirty="0"/>
              <a:t> at far and ortho at near. Hx measles age 3 + chronic digestive problems.</a:t>
            </a:r>
          </a:p>
          <a:p>
            <a:r>
              <a:rPr lang="en-US" dirty="0"/>
              <a:t>Different filters given for each eye using a stereoscope type device:</a:t>
            </a:r>
          </a:p>
          <a:p>
            <a:pPr marL="400050" lvl="1" indent="0">
              <a:buNone/>
            </a:pPr>
            <a:r>
              <a:rPr lang="en-US" dirty="0"/>
              <a:t>a. OD – Mu. OS – Alpha/Omega to start, followed by two minutes of Mu Delta (with intervals of flashing 1 sec on/2sec off. After 14 sessions over 3 weeks improved VA - OD 20/15 OS 20/40.</a:t>
            </a:r>
          </a:p>
          <a:p>
            <a:pPr marL="400050" lvl="1" indent="0">
              <a:buNone/>
            </a:pPr>
            <a:r>
              <a:rPr lang="en-US" dirty="0"/>
              <a:t>b. Rx then changed to +1 D &amp; +2 D with prism B.I. After 8 visits using O.D. Alpha/Omega and O.S. Alpha/Delta.  VA was OD 20/15, OS 20/20 with low recoveries for all ductions.</a:t>
            </a:r>
          </a:p>
        </p:txBody>
      </p:sp>
    </p:spTree>
    <p:extLst>
      <p:ext uri="{BB962C8B-B14F-4D97-AF65-F5344CB8AC3E}">
        <p14:creationId xmlns:p14="http://schemas.microsoft.com/office/powerpoint/2010/main" val="10325449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AMBLYOPIA </a:t>
            </a:r>
            <a:br>
              <a:rPr lang="en-US"/>
            </a:br>
            <a:r>
              <a:rPr lang="en-US"/>
              <a:t>TRIAL AND ERROR METHOD</a:t>
            </a:r>
          </a:p>
        </p:txBody>
      </p:sp>
      <p:sp>
        <p:nvSpPr>
          <p:cNvPr id="3" name="Content Placeholder 2"/>
          <p:cNvSpPr>
            <a:spLocks noGrp="1"/>
          </p:cNvSpPr>
          <p:nvPr>
            <p:ph idx="1"/>
          </p:nvPr>
        </p:nvSpPr>
        <p:spPr>
          <a:xfrm>
            <a:off x="189778" y="1760790"/>
            <a:ext cx="8497022" cy="4896470"/>
          </a:xfrm>
        </p:spPr>
        <p:txBody>
          <a:bodyPr>
            <a:normAutofit fontScale="62500" lnSpcReduction="20000"/>
          </a:bodyPr>
          <a:lstStyle/>
          <a:p>
            <a:pPr marL="164592" indent="-164592">
              <a:spcBef>
                <a:spcPts val="600"/>
              </a:spcBef>
            </a:pPr>
            <a:r>
              <a:rPr lang="en-US" dirty="0"/>
              <a:t>Apply ALPHA/OMEGA first for two or three minutes. Test VA.</a:t>
            </a:r>
          </a:p>
          <a:p>
            <a:pPr marL="164592" indent="-164592">
              <a:spcBef>
                <a:spcPts val="600"/>
              </a:spcBef>
            </a:pPr>
            <a:r>
              <a:rPr lang="en-US" dirty="0"/>
              <a:t>Then apply MU, the physiological stabilizer in a similar manner. Test VA.</a:t>
            </a:r>
          </a:p>
          <a:p>
            <a:pPr marL="164592" indent="-164592">
              <a:spcBef>
                <a:spcPts val="600"/>
              </a:spcBef>
            </a:pPr>
            <a:r>
              <a:rPr lang="en-US" dirty="0"/>
              <a:t>Test vision after each trial to determine which produced the greater VA improvement. Proceed with the one that worked best.</a:t>
            </a:r>
          </a:p>
          <a:p>
            <a:pPr marL="164592" indent="-164592">
              <a:spcBef>
                <a:spcPts val="600"/>
              </a:spcBef>
            </a:pPr>
            <a:r>
              <a:rPr lang="en-US" dirty="0"/>
              <a:t>The trials should include periods where the better eye is occluded, and the amblyopic eye continues to look for 20 sec. with the light flashing for 1 sec on/2sec off.</a:t>
            </a:r>
          </a:p>
          <a:p>
            <a:pPr marL="164592" indent="-164592">
              <a:spcBef>
                <a:spcPts val="600"/>
              </a:spcBef>
            </a:pPr>
            <a:r>
              <a:rPr lang="en-US" dirty="0"/>
              <a:t>If the effect of both is about equal, alternate ALPHA/OMEGA and MU/DELTA either during the same treatment or for one sitting and from one day to the next </a:t>
            </a:r>
          </a:p>
          <a:p>
            <a:pPr marL="164592" indent="-164592">
              <a:spcBef>
                <a:spcPts val="600"/>
              </a:spcBef>
            </a:pPr>
            <a:r>
              <a:rPr lang="en-US" dirty="0"/>
              <a:t>Should MU produce a much greater improvement than ALPHA/OMEGA, the case is very likely toxic amblyopia and MU/DELTA is the proper frequency to use until the vision is satisfactory, or there is no further improvement.</a:t>
            </a:r>
          </a:p>
          <a:p>
            <a:pPr marL="164592" indent="-164592">
              <a:spcBef>
                <a:spcPts val="600"/>
              </a:spcBef>
            </a:pPr>
            <a:r>
              <a:rPr lang="en-US" dirty="0"/>
              <a:t>If vision has been improved in the amblyopic eye, say, from 20/300 to 20/100 with ALPHA/OMEGA and MU/DELTA but VA has plateaued, try ALPHA/DELTA for that eye only, by occluding the good eye.</a:t>
            </a:r>
          </a:p>
        </p:txBody>
      </p:sp>
    </p:spTree>
    <p:extLst>
      <p:ext uri="{BB962C8B-B14F-4D97-AF65-F5344CB8AC3E}">
        <p14:creationId xmlns:p14="http://schemas.microsoft.com/office/powerpoint/2010/main" val="15889778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2368" y="318435"/>
            <a:ext cx="7709725" cy="1143000"/>
          </a:xfrm>
        </p:spPr>
        <p:txBody>
          <a:bodyPr>
            <a:normAutofit fontScale="90000"/>
          </a:bodyPr>
          <a:lstStyle/>
          <a:p>
            <a:r>
              <a:rPr lang="en-US" dirty="0"/>
              <a:t>Henning was a Contemporary of </a:t>
            </a:r>
            <a:br>
              <a:rPr lang="en-US" dirty="0"/>
            </a:br>
            <a:r>
              <a:rPr lang="en-US" dirty="0"/>
              <a:t>H. Riley </a:t>
            </a:r>
            <a:r>
              <a:rPr lang="en-US" dirty="0" err="1"/>
              <a:t>Spitler</a:t>
            </a:r>
            <a:endParaRPr lang="en-US" dirty="0"/>
          </a:p>
        </p:txBody>
      </p:sp>
      <p:sp>
        <p:nvSpPr>
          <p:cNvPr id="3" name="Content Placeholder 2"/>
          <p:cNvSpPr>
            <a:spLocks noGrp="1"/>
          </p:cNvSpPr>
          <p:nvPr>
            <p:ph idx="1"/>
          </p:nvPr>
        </p:nvSpPr>
        <p:spPr>
          <a:xfrm>
            <a:off x="634965" y="1753487"/>
            <a:ext cx="7893234" cy="4525963"/>
          </a:xfrm>
        </p:spPr>
        <p:txBody>
          <a:bodyPr>
            <a:normAutofit fontScale="77500" lnSpcReduction="20000"/>
          </a:bodyPr>
          <a:lstStyle/>
          <a:p>
            <a:pPr marL="0" indent="0">
              <a:spcBef>
                <a:spcPts val="0"/>
              </a:spcBef>
              <a:spcAft>
                <a:spcPts val="1800"/>
              </a:spcAft>
              <a:buNone/>
            </a:pPr>
            <a:r>
              <a:rPr lang="en-US" dirty="0"/>
              <a:t>Both worked with Carl Loeb, M.D. to develop his system of phototherapy, described in Loeb’s book: </a:t>
            </a:r>
            <a:r>
              <a:rPr lang="en-US" i="1" dirty="0"/>
              <a:t>A Course in Specific Light Therapy </a:t>
            </a:r>
            <a:r>
              <a:rPr lang="en-US" dirty="0"/>
              <a:t>(1931, 1939 6</a:t>
            </a:r>
            <a:r>
              <a:rPr lang="en-US" baseline="30000" dirty="0"/>
              <a:t>th</a:t>
            </a:r>
            <a:r>
              <a:rPr lang="en-US" dirty="0"/>
              <a:t> addition).</a:t>
            </a:r>
          </a:p>
          <a:p>
            <a:pPr marL="0" indent="0">
              <a:spcBef>
                <a:spcPts val="0"/>
              </a:spcBef>
              <a:spcAft>
                <a:spcPts val="1800"/>
              </a:spcAft>
              <a:buNone/>
            </a:pPr>
            <a:r>
              <a:rPr lang="en-US" dirty="0"/>
              <a:t>Henning, O.D., N.D. and </a:t>
            </a:r>
            <a:r>
              <a:rPr lang="en-US" dirty="0" err="1"/>
              <a:t>Spitler</a:t>
            </a:r>
            <a:r>
              <a:rPr lang="en-US" dirty="0"/>
              <a:t>, O.D., N.D., M.D. both created spin-off, competitive optometric phototherapy methods, Chrome-Orthoptics and Syntonics, respectively, that delivered light directly into the eye.</a:t>
            </a:r>
          </a:p>
          <a:p>
            <a:pPr marL="0" indent="0">
              <a:buNone/>
            </a:pPr>
            <a:r>
              <a:rPr lang="en-US" dirty="0"/>
              <a:t>Henning wrote two books prior to </a:t>
            </a:r>
            <a:r>
              <a:rPr lang="en-US" i="1" dirty="0"/>
              <a:t>The Practice of Modern Optometry </a:t>
            </a:r>
            <a:r>
              <a:rPr lang="en-US" dirty="0"/>
              <a:t>(1939):</a:t>
            </a:r>
          </a:p>
          <a:p>
            <a:pPr marL="400050" lvl="1" indent="0">
              <a:buNone/>
            </a:pPr>
            <a:r>
              <a:rPr lang="en-US" i="1" dirty="0"/>
              <a:t>The Fundamentals of Chrome-Orthoptics </a:t>
            </a:r>
            <a:r>
              <a:rPr lang="en-US" dirty="0"/>
              <a:t>(1939) and</a:t>
            </a:r>
          </a:p>
          <a:p>
            <a:pPr marL="400050" lvl="1" indent="0">
              <a:buNone/>
            </a:pPr>
            <a:r>
              <a:rPr lang="en-US" i="1" dirty="0"/>
              <a:t>Procedures in Refraction and Functional Disorders of Vision </a:t>
            </a:r>
            <a:r>
              <a:rPr lang="en-US" dirty="0"/>
              <a:t>(1940)</a:t>
            </a:r>
          </a:p>
        </p:txBody>
      </p:sp>
    </p:spTree>
    <p:extLst>
      <p:ext uri="{BB962C8B-B14F-4D97-AF65-F5344CB8AC3E}">
        <p14:creationId xmlns:p14="http://schemas.microsoft.com/office/powerpoint/2010/main" val="4672791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148" y="274639"/>
            <a:ext cx="8229600" cy="1143000"/>
          </a:xfrm>
        </p:spPr>
        <p:txBody>
          <a:bodyPr>
            <a:normAutofit/>
          </a:bodyPr>
          <a:lstStyle/>
          <a:p>
            <a:r>
              <a:rPr lang="en-US" sz="3600" b="1" dirty="0">
                <a:latin typeface="Arial"/>
                <a:cs typeface="Arial"/>
              </a:rPr>
              <a:t>HENNING’S HYPOTHESIS</a:t>
            </a:r>
          </a:p>
        </p:txBody>
      </p:sp>
      <p:sp>
        <p:nvSpPr>
          <p:cNvPr id="3" name="Content Placeholder 2"/>
          <p:cNvSpPr>
            <a:spLocks noGrp="1"/>
          </p:cNvSpPr>
          <p:nvPr>
            <p:ph idx="1"/>
          </p:nvPr>
        </p:nvSpPr>
        <p:spPr>
          <a:xfrm>
            <a:off x="350331" y="1366331"/>
            <a:ext cx="8681463" cy="4976403"/>
          </a:xfrm>
        </p:spPr>
        <p:txBody>
          <a:bodyPr>
            <a:noAutofit/>
          </a:bodyPr>
          <a:lstStyle/>
          <a:p>
            <a:pPr marL="0" indent="0">
              <a:lnSpc>
                <a:spcPct val="90000"/>
              </a:lnSpc>
              <a:spcBef>
                <a:spcPts val="0"/>
              </a:spcBef>
              <a:buNone/>
            </a:pPr>
            <a:r>
              <a:rPr lang="en-US" sz="2400" b="1" dirty="0">
                <a:latin typeface="Arial"/>
                <a:cs typeface="Arial"/>
              </a:rPr>
              <a:t>Physical conditions are associated with definite ocular syndromes found in the analytical (21-point) examination.</a:t>
            </a:r>
          </a:p>
          <a:p>
            <a:pPr marL="0" indent="0">
              <a:lnSpc>
                <a:spcPct val="90000"/>
              </a:lnSpc>
              <a:spcBef>
                <a:spcPts val="0"/>
              </a:spcBef>
              <a:buNone/>
            </a:pPr>
            <a:r>
              <a:rPr lang="en-US" sz="2400" b="1" dirty="0">
                <a:latin typeface="Arial"/>
                <a:cs typeface="Arial"/>
              </a:rPr>
              <a:t> </a:t>
            </a:r>
          </a:p>
          <a:p>
            <a:pPr marL="0" indent="0">
              <a:lnSpc>
                <a:spcPct val="90000"/>
              </a:lnSpc>
              <a:spcBef>
                <a:spcPts val="0"/>
              </a:spcBef>
              <a:buNone/>
            </a:pPr>
            <a:r>
              <a:rPr lang="en-US" sz="2400" dirty="0">
                <a:latin typeface="Arial"/>
                <a:cs typeface="Arial"/>
              </a:rPr>
              <a:t>The combination of color and orthoptic training eliminates obstacles that interfere with the rebuilding powers of the body.</a:t>
            </a:r>
          </a:p>
          <a:p>
            <a:pPr marL="0" indent="0">
              <a:lnSpc>
                <a:spcPct val="90000"/>
              </a:lnSpc>
              <a:spcBef>
                <a:spcPts val="0"/>
              </a:spcBef>
              <a:buNone/>
            </a:pPr>
            <a:r>
              <a:rPr lang="en-US" sz="2400" dirty="0">
                <a:latin typeface="Arial"/>
                <a:cs typeface="Arial"/>
              </a:rPr>
              <a:t> </a:t>
            </a:r>
          </a:p>
          <a:p>
            <a:pPr marL="0" indent="0">
              <a:lnSpc>
                <a:spcPct val="90000"/>
              </a:lnSpc>
              <a:spcBef>
                <a:spcPts val="0"/>
              </a:spcBef>
              <a:buNone/>
            </a:pPr>
            <a:r>
              <a:rPr lang="en-US" sz="2400" dirty="0">
                <a:latin typeface="Arial"/>
                <a:cs typeface="Arial"/>
              </a:rPr>
              <a:t>This sets in motion a train of psychophysiological changes that result in a redistribution of energy. </a:t>
            </a:r>
          </a:p>
          <a:p>
            <a:pPr marL="0" indent="0">
              <a:lnSpc>
                <a:spcPct val="90000"/>
              </a:lnSpc>
              <a:spcBef>
                <a:spcPts val="0"/>
              </a:spcBef>
              <a:buNone/>
            </a:pPr>
            <a:endParaRPr lang="en-US" sz="2400" dirty="0">
              <a:latin typeface="Arial"/>
              <a:cs typeface="Arial"/>
            </a:endParaRPr>
          </a:p>
          <a:p>
            <a:pPr marL="0" indent="0">
              <a:lnSpc>
                <a:spcPct val="90000"/>
              </a:lnSpc>
              <a:spcBef>
                <a:spcPts val="0"/>
              </a:spcBef>
              <a:buNone/>
            </a:pPr>
            <a:r>
              <a:rPr lang="en-US" sz="2400" dirty="0">
                <a:latin typeface="Arial"/>
                <a:cs typeface="Arial"/>
              </a:rPr>
              <a:t>These are transmitted to all parts of the body and within limits, the body will correct itself.</a:t>
            </a:r>
          </a:p>
          <a:p>
            <a:pPr marL="0" indent="0">
              <a:lnSpc>
                <a:spcPct val="90000"/>
              </a:lnSpc>
              <a:spcBef>
                <a:spcPts val="0"/>
              </a:spcBef>
              <a:buNone/>
            </a:pPr>
            <a:r>
              <a:rPr lang="en-US" sz="2400" dirty="0">
                <a:latin typeface="Arial"/>
                <a:cs typeface="Arial"/>
              </a:rPr>
              <a:t> </a:t>
            </a:r>
          </a:p>
          <a:p>
            <a:pPr marL="0" indent="0">
              <a:lnSpc>
                <a:spcPct val="90000"/>
              </a:lnSpc>
              <a:spcBef>
                <a:spcPts val="0"/>
              </a:spcBef>
              <a:buNone/>
            </a:pPr>
            <a:r>
              <a:rPr lang="en-US" sz="2400" b="1" dirty="0">
                <a:latin typeface="Arial"/>
                <a:cs typeface="Arial"/>
              </a:rPr>
              <a:t>It is important to determine whether there are physical disorders beyond the body’s ability to cope, a more serious condition that needs to be referred to a physician. </a:t>
            </a:r>
          </a:p>
        </p:txBody>
      </p:sp>
    </p:spTree>
    <p:extLst>
      <p:ext uri="{BB962C8B-B14F-4D97-AF65-F5344CB8AC3E}">
        <p14:creationId xmlns:p14="http://schemas.microsoft.com/office/powerpoint/2010/main" val="31159639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29874" y="2124051"/>
            <a:ext cx="8487007" cy="4613514"/>
          </a:xfrm>
        </p:spPr>
        <p:txBody>
          <a:bodyPr>
            <a:normAutofit fontScale="85000" lnSpcReduction="10000"/>
          </a:bodyPr>
          <a:lstStyle/>
          <a:p>
            <a:pPr marL="0" indent="0">
              <a:lnSpc>
                <a:spcPct val="120000"/>
              </a:lnSpc>
              <a:spcBef>
                <a:spcPts val="0"/>
              </a:spcBef>
              <a:spcAft>
                <a:spcPts val="1800"/>
              </a:spcAft>
              <a:buNone/>
            </a:pPr>
            <a:r>
              <a:rPr lang="en-US" dirty="0">
                <a:latin typeface="Arial"/>
                <a:cs typeface="Arial"/>
              </a:rPr>
              <a:t>Prescribing a lens to compensate for an “error of refraction” merely to relieve symptoms does not insure maximum visual outcome and satisfaction in the future.</a:t>
            </a:r>
          </a:p>
          <a:p>
            <a:pPr marL="0" indent="0">
              <a:lnSpc>
                <a:spcPct val="120000"/>
              </a:lnSpc>
              <a:buNone/>
            </a:pPr>
            <a:r>
              <a:rPr lang="en-US" dirty="0">
                <a:latin typeface="Arial"/>
                <a:cs typeface="Arial"/>
              </a:rPr>
              <a:t>Rather than forcing the patient to depend upon and adapt to artificial compensation in the form of lenses and prisms, efforts to reduce the ametropia by developing </a:t>
            </a:r>
            <a:r>
              <a:rPr lang="en-US" b="1" dirty="0">
                <a:latin typeface="Arial"/>
                <a:cs typeface="Arial"/>
              </a:rPr>
              <a:t>tolerance and natural compensation for ocular anomalies</a:t>
            </a:r>
            <a:r>
              <a:rPr lang="en-US" dirty="0">
                <a:latin typeface="Arial"/>
                <a:cs typeface="Arial"/>
              </a:rPr>
              <a:t> should be made first, </a:t>
            </a:r>
          </a:p>
        </p:txBody>
      </p:sp>
      <p:sp>
        <p:nvSpPr>
          <p:cNvPr id="2" name="TextBox 1"/>
          <p:cNvSpPr txBox="1"/>
          <p:nvPr/>
        </p:nvSpPr>
        <p:spPr>
          <a:xfrm>
            <a:off x="310663" y="204071"/>
            <a:ext cx="8376137" cy="1883592"/>
          </a:xfrm>
          <a:prstGeom prst="rect">
            <a:avLst/>
          </a:prstGeom>
          <a:noFill/>
        </p:spPr>
        <p:txBody>
          <a:bodyPr wrap="square" rtlCol="0">
            <a:spAutoFit/>
          </a:bodyPr>
          <a:lstStyle/>
          <a:p>
            <a:pPr algn="ctr">
              <a:lnSpc>
                <a:spcPct val="80000"/>
              </a:lnSpc>
            </a:pPr>
            <a:r>
              <a:rPr lang="en-US" sz="3600" b="1" dirty="0">
                <a:latin typeface="Arial"/>
                <a:cs typeface="Arial"/>
              </a:rPr>
              <a:t>The prescribing of lenses and prisms for constant wear should be secondary to efforts at reconditioning</a:t>
            </a:r>
            <a:r>
              <a:rPr lang="en-US" sz="3600" dirty="0">
                <a:latin typeface="Arial"/>
                <a:cs typeface="Arial"/>
              </a:rPr>
              <a:t>.</a:t>
            </a:r>
          </a:p>
        </p:txBody>
      </p:sp>
    </p:spTree>
    <p:extLst>
      <p:ext uri="{BB962C8B-B14F-4D97-AF65-F5344CB8AC3E}">
        <p14:creationId xmlns:p14="http://schemas.microsoft.com/office/powerpoint/2010/main" val="33807000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98005"/>
            <a:ext cx="8229600" cy="1143000"/>
          </a:xfrm>
        </p:spPr>
        <p:txBody>
          <a:bodyPr>
            <a:normAutofit/>
          </a:bodyPr>
          <a:lstStyle/>
          <a:p>
            <a:pPr>
              <a:lnSpc>
                <a:spcPct val="80000"/>
              </a:lnSpc>
            </a:pPr>
            <a:r>
              <a:rPr lang="en-US" sz="3600" b="1" dirty="0">
                <a:latin typeface="Arial"/>
                <a:cs typeface="Arial"/>
              </a:rPr>
              <a:t>Ocular Findings Are Manifestations of a General Disorder.</a:t>
            </a:r>
            <a:r>
              <a:rPr lang="en-US" b="1" dirty="0">
                <a:latin typeface="Arial"/>
                <a:cs typeface="Arial"/>
              </a:rPr>
              <a:t> </a:t>
            </a:r>
          </a:p>
        </p:txBody>
      </p:sp>
      <p:sp>
        <p:nvSpPr>
          <p:cNvPr id="3" name="Content Placeholder 2"/>
          <p:cNvSpPr>
            <a:spLocks noGrp="1"/>
          </p:cNvSpPr>
          <p:nvPr>
            <p:ph idx="1"/>
          </p:nvPr>
        </p:nvSpPr>
        <p:spPr>
          <a:xfrm>
            <a:off x="995864" y="2749736"/>
            <a:ext cx="7152712" cy="3222802"/>
          </a:xfrm>
        </p:spPr>
        <p:txBody>
          <a:bodyPr>
            <a:normAutofit/>
          </a:bodyPr>
          <a:lstStyle/>
          <a:p>
            <a:pPr marL="0" indent="0">
              <a:lnSpc>
                <a:spcPct val="90000"/>
              </a:lnSpc>
              <a:spcBef>
                <a:spcPts val="1800"/>
              </a:spcBef>
              <a:buNone/>
            </a:pPr>
            <a:r>
              <a:rPr lang="en-US" sz="2800" dirty="0">
                <a:latin typeface="Arial"/>
                <a:cs typeface="Arial"/>
              </a:rPr>
              <a:t>	</a:t>
            </a:r>
            <a:r>
              <a:rPr lang="en-US" dirty="0">
                <a:cs typeface="Arial"/>
              </a:rPr>
              <a:t>Ocular findings and symptoms are an expression of basic psychophysiological (emotional and systemic) disturbances that are inherited, acquired or both.</a:t>
            </a:r>
          </a:p>
          <a:p>
            <a:pPr marL="0" indent="0">
              <a:lnSpc>
                <a:spcPct val="90000"/>
              </a:lnSpc>
              <a:spcBef>
                <a:spcPts val="1800"/>
              </a:spcBef>
              <a:buNone/>
            </a:pPr>
            <a:r>
              <a:rPr lang="en-US" dirty="0">
                <a:cs typeface="Arial"/>
              </a:rPr>
              <a:t>	Refractive errors are due to functional </a:t>
            </a:r>
            <a:r>
              <a:rPr lang="en-US" spc="-100" dirty="0">
                <a:cs typeface="Arial"/>
              </a:rPr>
              <a:t>imbalances that are, within limits, reversible.</a:t>
            </a:r>
            <a:r>
              <a:rPr lang="en-US" dirty="0">
                <a:latin typeface="Arial"/>
                <a:cs typeface="Arial"/>
              </a:rPr>
              <a:t> </a:t>
            </a:r>
          </a:p>
        </p:txBody>
      </p:sp>
    </p:spTree>
    <p:extLst>
      <p:ext uri="{BB962C8B-B14F-4D97-AF65-F5344CB8AC3E}">
        <p14:creationId xmlns:p14="http://schemas.microsoft.com/office/powerpoint/2010/main" val="25550736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6916" y="482984"/>
            <a:ext cx="6707529" cy="1143000"/>
          </a:xfrm>
        </p:spPr>
        <p:txBody>
          <a:bodyPr>
            <a:noAutofit/>
          </a:bodyPr>
          <a:lstStyle/>
          <a:p>
            <a:r>
              <a:rPr lang="en-US" sz="3200" b="1" dirty="0">
                <a:latin typeface="Arial"/>
                <a:cs typeface="Arial"/>
              </a:rPr>
              <a:t>Henning’s Approach</a:t>
            </a:r>
            <a:r>
              <a:rPr lang="en-US" sz="3200" dirty="0">
                <a:latin typeface="Arial"/>
                <a:cs typeface="Arial"/>
              </a:rPr>
              <a:t> </a:t>
            </a:r>
            <a:br>
              <a:rPr lang="en-US" sz="3200" dirty="0">
                <a:latin typeface="Arial"/>
                <a:cs typeface="Arial"/>
              </a:rPr>
            </a:br>
            <a:r>
              <a:rPr lang="en-US" sz="2400" b="1" dirty="0">
                <a:latin typeface="Arial"/>
                <a:cs typeface="Arial"/>
              </a:rPr>
              <a:t>Color Filters Are Applied Simultaneously with Training Lenses and Prisms</a:t>
            </a:r>
          </a:p>
        </p:txBody>
      </p:sp>
      <p:sp>
        <p:nvSpPr>
          <p:cNvPr id="3" name="Content Placeholder 2"/>
          <p:cNvSpPr>
            <a:spLocks noGrp="1"/>
          </p:cNvSpPr>
          <p:nvPr>
            <p:ph idx="1"/>
          </p:nvPr>
        </p:nvSpPr>
        <p:spPr>
          <a:xfrm>
            <a:off x="925974" y="1974842"/>
            <a:ext cx="7373072" cy="3905097"/>
          </a:xfrm>
        </p:spPr>
        <p:txBody>
          <a:bodyPr>
            <a:normAutofit/>
          </a:bodyPr>
          <a:lstStyle/>
          <a:p>
            <a:pPr marL="0" indent="0">
              <a:spcBef>
                <a:spcPts val="0"/>
              </a:spcBef>
              <a:spcAft>
                <a:spcPts val="2400"/>
              </a:spcAft>
              <a:buNone/>
            </a:pPr>
            <a:r>
              <a:rPr lang="en-US" sz="2400" dirty="0">
                <a:latin typeface="Arial"/>
                <a:cs typeface="Arial"/>
              </a:rPr>
              <a:t>The proper color filters are selected according to </a:t>
            </a:r>
            <a:r>
              <a:rPr lang="en-US" sz="2400" spc="-50" dirty="0">
                <a:latin typeface="Arial"/>
                <a:cs typeface="Arial"/>
              </a:rPr>
              <a:t>optometric case typing (21 points) plus the individual’s symptoms and case history.</a:t>
            </a:r>
          </a:p>
          <a:p>
            <a:pPr marL="0" indent="0">
              <a:spcBef>
                <a:spcPts val="0"/>
              </a:spcBef>
              <a:spcAft>
                <a:spcPts val="2400"/>
              </a:spcAft>
              <a:buNone/>
            </a:pPr>
            <a:r>
              <a:rPr lang="en-US" sz="2400" dirty="0">
                <a:latin typeface="Arial"/>
                <a:cs typeface="Arial"/>
              </a:rPr>
              <a:t>The purpose of training is to balance the pattern of reciprocal innervation between accommodation and convergence of the near visual reflex.</a:t>
            </a:r>
          </a:p>
          <a:p>
            <a:pPr marL="0" indent="0">
              <a:spcBef>
                <a:spcPts val="0"/>
              </a:spcBef>
              <a:spcAft>
                <a:spcPts val="1800"/>
              </a:spcAft>
              <a:buNone/>
            </a:pPr>
            <a:r>
              <a:rPr lang="en-US" sz="2400" dirty="0">
                <a:latin typeface="Arial"/>
                <a:cs typeface="Arial"/>
              </a:rPr>
              <a:t>Lenses and prisms in a trial frame as the patient views the backlit color target at 33 cm. </a:t>
            </a:r>
          </a:p>
        </p:txBody>
      </p:sp>
    </p:spTree>
    <p:extLst>
      <p:ext uri="{BB962C8B-B14F-4D97-AF65-F5344CB8AC3E}">
        <p14:creationId xmlns:p14="http://schemas.microsoft.com/office/powerpoint/2010/main" val="39145640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89738</TotalTime>
  <Words>5211</Words>
  <Application>Microsoft Office PowerPoint</Application>
  <PresentationFormat>On-screen Show (4:3)</PresentationFormat>
  <Paragraphs>367</Paragraphs>
  <Slides>49</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49</vt:i4>
      </vt:variant>
    </vt:vector>
  </HeadingPairs>
  <TitlesOfParts>
    <vt:vector size="54" baseType="lpstr">
      <vt:lpstr>Arial</vt:lpstr>
      <vt:lpstr>Arial Rounded MT Bold</vt:lpstr>
      <vt:lpstr>Calibri</vt:lpstr>
      <vt:lpstr>Helvetica</vt:lpstr>
      <vt:lpstr>Office Theme</vt:lpstr>
      <vt:lpstr>WILLIAM HENNING, N.D.,Opt.D.</vt:lpstr>
      <vt:lpstr>PowerPoint Presentation</vt:lpstr>
      <vt:lpstr>OEP 21 Points Expected</vt:lpstr>
      <vt:lpstr>PowerPoint Presentation</vt:lpstr>
      <vt:lpstr>Henning was a Contemporary of  H. Riley Spitler</vt:lpstr>
      <vt:lpstr>HENNING’S HYPOTHESIS</vt:lpstr>
      <vt:lpstr>PowerPoint Presentation</vt:lpstr>
      <vt:lpstr>Ocular Findings Are Manifestations of a General Disorder. </vt:lpstr>
      <vt:lpstr>Henning’s Approach  Color Filters Are Applied Simultaneously with Training Lenses and Prisms</vt:lpstr>
      <vt:lpstr>(R) Reproductive Problems (N) Nutritional Problems</vt:lpstr>
      <vt:lpstr>(R) Reproductive Problems (N) Nutritional Problems</vt:lpstr>
      <vt:lpstr>Tests in Addition to the “21 Points”</vt:lpstr>
      <vt:lpstr>Don’t Overprescribe</vt:lpstr>
      <vt:lpstr>OPTOMETRIC TESTING</vt:lpstr>
      <vt:lpstr>The findings are interpreted on the premise that deviations from the expected are the result of general disorders, past or present.    All symptoms and abnormal findings must always be evaluated in accordance with the age, sex, and other factors pertaining to the individual.</vt:lpstr>
      <vt:lpstr>FOUR BASIC FILTERS</vt:lpstr>
      <vt:lpstr>Contraction and EXPANSION</vt:lpstr>
      <vt:lpstr>21-POINTS TEST EXPECTEDS* </vt:lpstr>
      <vt:lpstr>HENNING’S 8-STEP ANALYSIS OF 21-POINTS FOR DETERMINING THE FILTER AND PRISM TRAINING Rx</vt:lpstr>
      <vt:lpstr>STEP 1:   Mu-Delta μδ for Low Ductions. </vt:lpstr>
      <vt:lpstr>STEP 2 Prism for Phoria Training </vt:lpstr>
      <vt:lpstr>STEP 3:   Low Accommodation</vt:lpstr>
      <vt:lpstr>STEP 4:  Patients usually wear prisms that are opposite to their phoria to train to reduce the phoria (as in Step 2).   But not when Phoria at Far Disagrees with Duction at Far  </vt:lpstr>
      <vt:lpstr>Step 4 (Cont.)</vt:lpstr>
      <vt:lpstr>STEP 5  DUCTION RECOVERY FINDINGS  Indicate Autonomic Imbalance R Reproductive-Emotional  vs.   N Nutritional-Toxic    Alpha-Omega αω for                                Mu-Upsilon μδ for     Low BO Recovery                                  Low BI Recovery          LOW SYMPATHETIC                         LOW PARASYMPATHETIC</vt:lpstr>
      <vt:lpstr>STEP 6:  Additional μδ Indicators</vt:lpstr>
      <vt:lpstr>STEP 7 Omega ω For any Indication of Tension</vt:lpstr>
      <vt:lpstr>Step 8  Mu Upsilon (μ𝜐) for Pain and Inflammation</vt:lpstr>
      <vt:lpstr>Henning Notes</vt:lpstr>
      <vt:lpstr>Note 1  μδ (Mu-Delta) for N (Nutritional-Toxic)</vt:lpstr>
      <vt:lpstr>NOTE 2 αω For Emotional Upset  </vt:lpstr>
      <vt:lpstr>Note 3: Duction recovery  prism is used to train</vt:lpstr>
      <vt:lpstr>Note 4   αω the emotional stabilizer</vt:lpstr>
      <vt:lpstr>Note 4 (cont.)   αω &amp; Related Frequencies</vt:lpstr>
      <vt:lpstr>Note 4 (cont.)   αω &amp; Related Frequencies</vt:lpstr>
      <vt:lpstr>Note 5: Low Duction Recoveries</vt:lpstr>
      <vt:lpstr>Note 5: Low Recoveries (cont.)</vt:lpstr>
      <vt:lpstr>Note 5: Low Recoveries (cont.)</vt:lpstr>
      <vt:lpstr>Note 5: Low Recoveries (cont.) Older Age Considerations</vt:lpstr>
      <vt:lpstr>HOW LONG TO TREAT</vt:lpstr>
      <vt:lpstr>OBJECTIVE SIGNS TO GUIDE TREATMENT</vt:lpstr>
      <vt:lpstr>TREATING DISCOMFORT</vt:lpstr>
      <vt:lpstr>FLASHING </vt:lpstr>
      <vt:lpstr>Reducing Ametropia &amp; Phoria</vt:lpstr>
      <vt:lpstr>What happens to the visual reflex when a specific band of the visual spectrum enters the eye? </vt:lpstr>
      <vt:lpstr>Myopia       Hyperopia over-focus         under-focus   Emmetropia                       Orthophoria         Eso           Exo     over-convergence     under-convergence  </vt:lpstr>
      <vt:lpstr>REST PERIODS </vt:lpstr>
      <vt:lpstr>AMBLYOPIA EXAMPLE</vt:lpstr>
      <vt:lpstr>AMBLYOPIA  TRIAL AND ERROR METHOD</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Henning</dc:title>
  <dc:subject/>
  <dc:creator>Ray Gottlieb</dc:creator>
  <cp:keywords/>
  <dc:description/>
  <cp:lastModifiedBy>IRENE</cp:lastModifiedBy>
  <cp:revision>391</cp:revision>
  <dcterms:created xsi:type="dcterms:W3CDTF">2016-04-27T22:29:08Z</dcterms:created>
  <dcterms:modified xsi:type="dcterms:W3CDTF">2021-02-15T16:05:36Z</dcterms:modified>
  <cp:category/>
</cp:coreProperties>
</file>