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338" r:id="rId6"/>
    <p:sldId id="348" r:id="rId7"/>
    <p:sldId id="339" r:id="rId8"/>
    <p:sldId id="269" r:id="rId9"/>
    <p:sldId id="323" r:id="rId10"/>
    <p:sldId id="260" r:id="rId11"/>
    <p:sldId id="340" r:id="rId12"/>
    <p:sldId id="277" r:id="rId13"/>
    <p:sldId id="324" r:id="rId14"/>
    <p:sldId id="278" r:id="rId15"/>
    <p:sldId id="261" r:id="rId16"/>
    <p:sldId id="295" r:id="rId17"/>
    <p:sldId id="280" r:id="rId18"/>
    <p:sldId id="325" r:id="rId19"/>
    <p:sldId id="327" r:id="rId20"/>
    <p:sldId id="328" r:id="rId21"/>
    <p:sldId id="329" r:id="rId22"/>
    <p:sldId id="330" r:id="rId23"/>
    <p:sldId id="331" r:id="rId24"/>
    <p:sldId id="317" r:id="rId25"/>
    <p:sldId id="270" r:id="rId26"/>
    <p:sldId id="293" r:id="rId27"/>
    <p:sldId id="262" r:id="rId28"/>
    <p:sldId id="308" r:id="rId29"/>
    <p:sldId id="341" r:id="rId30"/>
    <p:sldId id="309" r:id="rId31"/>
    <p:sldId id="332" r:id="rId32"/>
    <p:sldId id="297" r:id="rId33"/>
    <p:sldId id="298" r:id="rId34"/>
    <p:sldId id="300" r:id="rId35"/>
    <p:sldId id="319" r:id="rId36"/>
    <p:sldId id="305" r:id="rId37"/>
    <p:sldId id="333" r:id="rId38"/>
    <p:sldId id="291" r:id="rId39"/>
    <p:sldId id="334" r:id="rId40"/>
    <p:sldId id="307" r:id="rId41"/>
    <p:sldId id="335" r:id="rId42"/>
    <p:sldId id="336" r:id="rId43"/>
    <p:sldId id="337" r:id="rId44"/>
    <p:sldId id="346" r:id="rId45"/>
    <p:sldId id="342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7steps2health ." initials="7." lastIdx="2" clrIdx="0">
    <p:extLst>
      <p:ext uri="{19B8F6BF-5375-455C-9EA6-DF929625EA0E}">
        <p15:presenceInfo xmlns:p15="http://schemas.microsoft.com/office/powerpoint/2012/main" userId="7steps2health .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1254" autoAdjust="0"/>
  </p:normalViewPr>
  <p:slideViewPr>
    <p:cSldViewPr snapToGrid="0">
      <p:cViewPr varScale="1">
        <p:scale>
          <a:sx n="94" d="100"/>
          <a:sy n="94" d="100"/>
        </p:scale>
        <p:origin x="17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4590-C71D-4E89-B8C9-4587F7212185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9E6E8-DF86-483B-9451-DB053844D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83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08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4295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3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529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83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3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36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2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3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5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8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3FBCF-5E77-48C2-86DE-D8D9C6939368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E53488-A279-4496-BD58-4D72AD7C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2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B0CC-85CE-4ACC-A834-39E303D4D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2342"/>
            <a:ext cx="9144000" cy="3502741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6000" dirty="0"/>
              <a:t>Interpreting Endocrine </a:t>
            </a:r>
            <a:br>
              <a:rPr lang="en-US" sz="6000" dirty="0"/>
            </a:br>
            <a:r>
              <a:rPr lang="en-US" sz="6000" dirty="0"/>
              <a:t>Lab Findings for the </a:t>
            </a:r>
            <a:br>
              <a:rPr lang="en-US" sz="6000" dirty="0"/>
            </a:br>
            <a:r>
              <a:rPr lang="en-US" sz="6000" dirty="0"/>
              <a:t>Syntonic Optometrist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16A23-C86D-4802-B2E0-34AC54FA2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084"/>
            <a:ext cx="9144000" cy="1791928"/>
          </a:xfrm>
        </p:spPr>
        <p:txBody>
          <a:bodyPr>
            <a:normAutofit/>
          </a:bodyPr>
          <a:lstStyle/>
          <a:p>
            <a:endParaRPr lang="en-US" sz="4800" dirty="0"/>
          </a:p>
          <a:p>
            <a:r>
              <a:rPr lang="en-US" sz="4400" dirty="0"/>
              <a:t>Terence A. Trinka, OD CN</a:t>
            </a:r>
          </a:p>
        </p:txBody>
      </p:sp>
    </p:spTree>
    <p:extLst>
      <p:ext uri="{BB962C8B-B14F-4D97-AF65-F5344CB8AC3E}">
        <p14:creationId xmlns:p14="http://schemas.microsoft.com/office/powerpoint/2010/main" val="337797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E1F914-7E87-4D3B-8E9A-78715B9E1283}"/>
              </a:ext>
            </a:extLst>
          </p:cNvPr>
          <p:cNvSpPr/>
          <p:nvPr/>
        </p:nvSpPr>
        <p:spPr>
          <a:xfrm>
            <a:off x="1408670" y="2903838"/>
            <a:ext cx="10663881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chem markers(indirect)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Salivary index(direct)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Urine Testing (DUTCH) indirect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B9EC5-9620-4264-B3B6-6CAC04D4DD80}"/>
              </a:ext>
            </a:extLst>
          </p:cNvPr>
          <p:cNvSpPr txBox="1"/>
          <p:nvPr/>
        </p:nvSpPr>
        <p:spPr>
          <a:xfrm>
            <a:off x="321275" y="1311136"/>
            <a:ext cx="11034584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Markers in Adrenal Physiology </a:t>
            </a:r>
          </a:p>
        </p:txBody>
      </p:sp>
    </p:spTree>
    <p:extLst>
      <p:ext uri="{BB962C8B-B14F-4D97-AF65-F5344CB8AC3E}">
        <p14:creationId xmlns:p14="http://schemas.microsoft.com/office/powerpoint/2010/main" val="179692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E1F914-7E87-4D3B-8E9A-78715B9E1283}"/>
              </a:ext>
            </a:extLst>
          </p:cNvPr>
          <p:cNvSpPr/>
          <p:nvPr/>
        </p:nvSpPr>
        <p:spPr>
          <a:xfrm>
            <a:off x="1408670" y="2903838"/>
            <a:ext cx="10663881" cy="243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chem markers(indirect)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Salivary index(direct)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Urine Testing (DUTCH) indirect</a:t>
            </a:r>
            <a:endParaRPr lang="en-US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B9EC5-9620-4264-B3B6-6CAC04D4DD80}"/>
              </a:ext>
            </a:extLst>
          </p:cNvPr>
          <p:cNvSpPr txBox="1"/>
          <p:nvPr/>
        </p:nvSpPr>
        <p:spPr>
          <a:xfrm>
            <a:off x="321275" y="1311136"/>
            <a:ext cx="11034584" cy="84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Markers in Adrenal Physiology </a:t>
            </a:r>
          </a:p>
        </p:txBody>
      </p:sp>
    </p:spTree>
    <p:extLst>
      <p:ext uri="{BB962C8B-B14F-4D97-AF65-F5344CB8AC3E}">
        <p14:creationId xmlns:p14="http://schemas.microsoft.com/office/powerpoint/2010/main" val="332970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676BC-1A66-47EA-B7B5-A89DD88BE6CD}"/>
              </a:ext>
            </a:extLst>
          </p:cNvPr>
          <p:cNvSpPr/>
          <p:nvPr/>
        </p:nvSpPr>
        <p:spPr>
          <a:xfrm>
            <a:off x="1219200" y="656492"/>
            <a:ext cx="8745415" cy="5617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Chemistry Markers for                        Adrenal Dysfunction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patterns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Hypoadrenia</a:t>
            </a:r>
            <a:endParaRPr lang="en-US" sz="6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Hyperadrenia</a:t>
            </a:r>
            <a:endParaRPr lang="en-US" sz="6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9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676BC-1A66-47EA-B7B5-A89DD88BE6CD}"/>
              </a:ext>
            </a:extLst>
          </p:cNvPr>
          <p:cNvSpPr/>
          <p:nvPr/>
        </p:nvSpPr>
        <p:spPr>
          <a:xfrm>
            <a:off x="269632" y="245327"/>
            <a:ext cx="11550662" cy="576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Hypoadrenia</a:t>
            </a:r>
            <a:endParaRPr lang="en-US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LDH depressed  185-203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121-224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4859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Sodium depressed  135-140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134-144</a:t>
            </a:r>
          </a:p>
          <a:p>
            <a:pPr marL="14859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Potassium increased  4-4.5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3.5-5.2</a:t>
            </a:r>
          </a:p>
          <a:p>
            <a:pPr marL="1485900" marR="0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Chlorides decreased   98-104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96-106</a:t>
            </a:r>
          </a:p>
          <a:p>
            <a:pPr marL="14859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Blood Sugar depressed  85-99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65-99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98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0160CD-B670-4B44-A2AB-C08F9B4C35C6}"/>
              </a:ext>
            </a:extLst>
          </p:cNvPr>
          <p:cNvSpPr/>
          <p:nvPr/>
        </p:nvSpPr>
        <p:spPr>
          <a:xfrm>
            <a:off x="808892" y="1840522"/>
            <a:ext cx="10221951" cy="413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4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Fasting blood sugar elevated  85-99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65-99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Triglycerides elevated  above 100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+150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Sodium elevated  135-140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134-144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Potassium depressed 4-4.5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3.5-5.2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Chlorides elevated   98-104 / </a:t>
            </a:r>
            <a:r>
              <a:rPr lang="en-US" sz="40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96-106</a:t>
            </a:r>
            <a:endParaRPr lang="en-US" sz="40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75D8C-3A60-45C8-9A9A-9D2AA00A6FA6}"/>
              </a:ext>
            </a:extLst>
          </p:cNvPr>
          <p:cNvSpPr txBox="1"/>
          <p:nvPr/>
        </p:nvSpPr>
        <p:spPr>
          <a:xfrm>
            <a:off x="468923" y="738554"/>
            <a:ext cx="69986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Hyperadrenia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9242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D2EF00-A65F-4CC7-8EEA-0476E8BBE8D8}"/>
              </a:ext>
            </a:extLst>
          </p:cNvPr>
          <p:cNvSpPr/>
          <p:nvPr/>
        </p:nvSpPr>
        <p:spPr>
          <a:xfrm>
            <a:off x="1606062" y="2919046"/>
            <a:ext cx="10468706" cy="2244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Relationship to  adrenal physiology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FBS, A1C LDH </a:t>
            </a:r>
            <a:r>
              <a:rPr lang="en-US" sz="40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Tryglycerides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4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</a:t>
            </a:r>
            <a:endParaRPr lang="en-US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332FE-FB42-41E1-9E9A-65A693CC1C7E}"/>
              </a:ext>
            </a:extLst>
          </p:cNvPr>
          <p:cNvSpPr txBox="1"/>
          <p:nvPr/>
        </p:nvSpPr>
        <p:spPr>
          <a:xfrm>
            <a:off x="832338" y="1406769"/>
            <a:ext cx="8815754" cy="1036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Sugar Markers </a:t>
            </a:r>
          </a:p>
        </p:txBody>
      </p:sp>
    </p:spTree>
    <p:extLst>
      <p:ext uri="{BB962C8B-B14F-4D97-AF65-F5344CB8AC3E}">
        <p14:creationId xmlns:p14="http://schemas.microsoft.com/office/powerpoint/2010/main" val="4038547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BF50FC-55BE-463E-8187-0575F1F10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611" y="1272747"/>
            <a:ext cx="8310832" cy="55852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7BA6C4-4E75-4454-801D-67A7CDC14179}"/>
              </a:ext>
            </a:extLst>
          </p:cNvPr>
          <p:cNvSpPr txBox="1"/>
          <p:nvPr/>
        </p:nvSpPr>
        <p:spPr>
          <a:xfrm>
            <a:off x="197708" y="271849"/>
            <a:ext cx="9761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High and Low Blood Sugar Symptoms</a:t>
            </a:r>
          </a:p>
        </p:txBody>
      </p:sp>
    </p:spTree>
    <p:extLst>
      <p:ext uri="{BB962C8B-B14F-4D97-AF65-F5344CB8AC3E}">
        <p14:creationId xmlns:p14="http://schemas.microsoft.com/office/powerpoint/2010/main" val="1312798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EEBFB-88F2-4029-8AF4-FDBD3E59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664" y="609600"/>
            <a:ext cx="8884507" cy="1320800"/>
          </a:xfrm>
        </p:spPr>
        <p:txBody>
          <a:bodyPr>
            <a:normAutofit/>
          </a:bodyPr>
          <a:lstStyle/>
          <a:p>
            <a:r>
              <a:rPr lang="en-US" sz="4800" b="1" dirty="0"/>
              <a:t>Adrenal Salivary 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1F562-4731-4170-B2D8-88E7133A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1664" y="2160589"/>
            <a:ext cx="9527060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Cortisol amount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Cortisol circadian rhythm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400" dirty="0"/>
              <a:t> Cortisol: DHEA ratio</a:t>
            </a:r>
          </a:p>
        </p:txBody>
      </p:sp>
    </p:spTree>
    <p:extLst>
      <p:ext uri="{BB962C8B-B14F-4D97-AF65-F5344CB8AC3E}">
        <p14:creationId xmlns:p14="http://schemas.microsoft.com/office/powerpoint/2010/main" val="310200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6388F4-49ED-49E3-B182-3DD18620C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62" y="304636"/>
            <a:ext cx="8916269" cy="628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7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7A41A-51BC-47E2-BA5B-A2A275F01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29" y="82147"/>
            <a:ext cx="10349900" cy="32120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E6A571-A202-473A-B960-3B24E9E13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0" y="3428999"/>
            <a:ext cx="10349900" cy="3089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5B728-7B99-4ACE-BB29-791929BB231C}"/>
              </a:ext>
            </a:extLst>
          </p:cNvPr>
          <p:cNvSpPr txBox="1"/>
          <p:nvPr/>
        </p:nvSpPr>
        <p:spPr>
          <a:xfrm>
            <a:off x="0" y="2825262"/>
            <a:ext cx="1012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highlight>
                  <a:srgbClr val="FFFF00"/>
                </a:highlight>
              </a:rPr>
              <a:t>Hyperadrenia</a:t>
            </a:r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 : Elevated Ratio/Altered Rhythm</a:t>
            </a:r>
          </a:p>
        </p:txBody>
      </p:sp>
    </p:spTree>
    <p:extLst>
      <p:ext uri="{BB962C8B-B14F-4D97-AF65-F5344CB8AC3E}">
        <p14:creationId xmlns:p14="http://schemas.microsoft.com/office/powerpoint/2010/main" val="23554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E70722-6845-462D-82FA-2F0B62FC7F0E}"/>
              </a:ext>
            </a:extLst>
          </p:cNvPr>
          <p:cNvSpPr/>
          <p:nvPr/>
        </p:nvSpPr>
        <p:spPr>
          <a:xfrm>
            <a:off x="363415" y="762000"/>
            <a:ext cx="11921993" cy="4944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 learn to assess Labs?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 of care</a:t>
            </a: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Easy, reliable, valid</a:t>
            </a: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“Know your patient”</a:t>
            </a:r>
          </a:p>
          <a:p>
            <a:pPr marL="1485900" lvl="2" indent="-571500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85900" lvl="2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ANS modulation affects endocrine function </a:t>
            </a:r>
          </a:p>
        </p:txBody>
      </p:sp>
    </p:spTree>
    <p:extLst>
      <p:ext uri="{BB962C8B-B14F-4D97-AF65-F5344CB8AC3E}">
        <p14:creationId xmlns:p14="http://schemas.microsoft.com/office/powerpoint/2010/main" val="4189984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8521A4-77A6-4E8F-9CE2-27A607BAE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96" y="91494"/>
            <a:ext cx="9888977" cy="34873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2F702E-2C56-4890-9A28-E976A4B71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96" y="3692768"/>
            <a:ext cx="9888978" cy="30737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E9411E-38E3-4821-92BD-6E57B35BE320}"/>
              </a:ext>
            </a:extLst>
          </p:cNvPr>
          <p:cNvSpPr txBox="1"/>
          <p:nvPr/>
        </p:nvSpPr>
        <p:spPr>
          <a:xfrm>
            <a:off x="445477" y="3165232"/>
            <a:ext cx="805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Altered Rhythm/Elevated Ratio</a:t>
            </a:r>
          </a:p>
        </p:txBody>
      </p:sp>
    </p:spTree>
    <p:extLst>
      <p:ext uri="{BB962C8B-B14F-4D97-AF65-F5344CB8AC3E}">
        <p14:creationId xmlns:p14="http://schemas.microsoft.com/office/powerpoint/2010/main" val="3847722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9AE44-9B9F-4CB0-B465-8EFA2B72B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6" y="129320"/>
            <a:ext cx="10374923" cy="31293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651204-9B13-4965-A0B3-15793CC42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6" y="3599351"/>
            <a:ext cx="10374923" cy="3129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02FA2-558D-4EA0-87B4-7810696A66BF}"/>
              </a:ext>
            </a:extLst>
          </p:cNvPr>
          <p:cNvSpPr txBox="1"/>
          <p:nvPr/>
        </p:nvSpPr>
        <p:spPr>
          <a:xfrm>
            <a:off x="281355" y="3001109"/>
            <a:ext cx="10187354" cy="658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Elevated Cortisol and Ratio, Abnormal Rhythm</a:t>
            </a:r>
          </a:p>
        </p:txBody>
      </p:sp>
    </p:spTree>
    <p:extLst>
      <p:ext uri="{BB962C8B-B14F-4D97-AF65-F5344CB8AC3E}">
        <p14:creationId xmlns:p14="http://schemas.microsoft.com/office/powerpoint/2010/main" val="2298472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54F85A-2FED-4886-B16C-4983A98A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6" y="117232"/>
            <a:ext cx="10140460" cy="310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87C93B-CDCA-4151-B35C-F91FF15A8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6" y="3429000"/>
            <a:ext cx="10140460" cy="3311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6E06C9-0EED-4B90-BECA-76B0731D0E93}"/>
              </a:ext>
            </a:extLst>
          </p:cNvPr>
          <p:cNvSpPr txBox="1"/>
          <p:nvPr/>
        </p:nvSpPr>
        <p:spPr>
          <a:xfrm>
            <a:off x="222738" y="2860431"/>
            <a:ext cx="7995139" cy="658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Normal </a:t>
            </a:r>
            <a:r>
              <a:rPr lang="en-US" sz="3600" dirty="0" err="1">
                <a:solidFill>
                  <a:schemeClr val="bg1"/>
                </a:solidFill>
                <a:highlight>
                  <a:srgbClr val="FFFF00"/>
                </a:highlight>
              </a:rPr>
              <a:t>Cortisol:Elevated</a:t>
            </a:r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 Ratio</a:t>
            </a:r>
          </a:p>
        </p:txBody>
      </p:sp>
    </p:spTree>
    <p:extLst>
      <p:ext uri="{BB962C8B-B14F-4D97-AF65-F5344CB8AC3E}">
        <p14:creationId xmlns:p14="http://schemas.microsoft.com/office/powerpoint/2010/main" val="3518467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1E6F90-7789-430B-9FB7-7AD17BB2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83" y="163756"/>
            <a:ext cx="10620884" cy="3265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BA591-CE39-4D28-B608-36A4B306B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33" y="3735375"/>
            <a:ext cx="10569034" cy="29588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9EFAD6-5783-4610-AEE8-434C01AC27FD}"/>
              </a:ext>
            </a:extLst>
          </p:cNvPr>
          <p:cNvSpPr txBox="1"/>
          <p:nvPr/>
        </p:nvSpPr>
        <p:spPr>
          <a:xfrm>
            <a:off x="7362092" y="6424246"/>
            <a:ext cx="407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highlight>
                  <a:srgbClr val="000000"/>
                </a:highlight>
              </a:rPr>
              <a:t>cccccccccccccccccccccccccccccccccc</a:t>
            </a:r>
            <a:endParaRPr lang="en-US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03109-030B-4431-8A31-8E9D613166E0}"/>
              </a:ext>
            </a:extLst>
          </p:cNvPr>
          <p:cNvSpPr txBox="1"/>
          <p:nvPr/>
        </p:nvSpPr>
        <p:spPr>
          <a:xfrm>
            <a:off x="316524" y="3212123"/>
            <a:ext cx="652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Low </a:t>
            </a:r>
            <a:r>
              <a:rPr lang="en-US" sz="3600" dirty="0" err="1">
                <a:solidFill>
                  <a:schemeClr val="bg1"/>
                </a:solidFill>
                <a:highlight>
                  <a:srgbClr val="FFFF00"/>
                </a:highlight>
              </a:rPr>
              <a:t>Cortisol:Normal</a:t>
            </a:r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 DHEA</a:t>
            </a:r>
          </a:p>
        </p:txBody>
      </p:sp>
    </p:spTree>
    <p:extLst>
      <p:ext uri="{BB962C8B-B14F-4D97-AF65-F5344CB8AC3E}">
        <p14:creationId xmlns:p14="http://schemas.microsoft.com/office/powerpoint/2010/main" val="3536800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C4AFCC1-136D-47FC-9419-FD5BAD5569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3E4EA303-C491-4101-A291-8FC1A367A3CF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00800" y="3429000"/>
            <a:ext cx="102908" cy="10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2D2A0-4F92-4B2E-A699-BD246614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782425"/>
            <a:ext cx="8115300" cy="493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3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A60642-9D38-441B-9B9E-DA2AFDEF5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69" y="0"/>
            <a:ext cx="5999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5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6FAD4A-05C1-4BD5-90DE-0F3AFAAEF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110" y="1042748"/>
            <a:ext cx="7372053" cy="57624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90F85B-043F-4835-8A8D-EFEF4A81515D}"/>
              </a:ext>
            </a:extLst>
          </p:cNvPr>
          <p:cNvSpPr txBox="1"/>
          <p:nvPr/>
        </p:nvSpPr>
        <p:spPr>
          <a:xfrm>
            <a:off x="316523" y="386862"/>
            <a:ext cx="8602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Hypo- and Hyperthyroid Symptoms</a:t>
            </a:r>
          </a:p>
        </p:txBody>
      </p:sp>
    </p:spTree>
    <p:extLst>
      <p:ext uri="{BB962C8B-B14F-4D97-AF65-F5344CB8AC3E}">
        <p14:creationId xmlns:p14="http://schemas.microsoft.com/office/powerpoint/2010/main" val="3388278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24E03DD-E892-4BB1-9602-ED4C5F6BA1A0}"/>
              </a:ext>
            </a:extLst>
          </p:cNvPr>
          <p:cNvSpPr/>
          <p:nvPr/>
        </p:nvSpPr>
        <p:spPr>
          <a:xfrm>
            <a:off x="309717" y="449826"/>
            <a:ext cx="10065774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Serum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Thyroid Markers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TSH, T4, T3 T3U, Ft4 Ft3 ,RT3, Thyroid antibodies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Significance of these markers: Thyroid Physiology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Patterns of Thyroid Physiology dysfunction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2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DF20-322D-444B-AECA-3629814C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Thyroid Functional and Lab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6100-3789-4F52-9AF2-7334AA21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5203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                  Functional Range		  Lab Range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               TSH		    1.8-3.00			           .45-4.5</a:t>
            </a:r>
          </a:p>
          <a:p>
            <a:pPr marL="0" indent="0">
              <a:buNone/>
            </a:pPr>
            <a:r>
              <a:rPr lang="en-US" sz="2400" dirty="0"/>
              <a:t>               T4		            6-12				            4.5-12</a:t>
            </a:r>
          </a:p>
          <a:p>
            <a:pPr marL="0" indent="0">
              <a:buNone/>
            </a:pPr>
            <a:r>
              <a:rPr lang="en-US" sz="2400" dirty="0"/>
              <a:t>               T3		         100-180		                 71-180</a:t>
            </a:r>
          </a:p>
          <a:p>
            <a:pPr marL="0" indent="0">
              <a:buNone/>
            </a:pPr>
            <a:r>
              <a:rPr lang="en-US" sz="2400" dirty="0"/>
              <a:t>               Ft4		         1.00-1.50			           .82-1.77</a:t>
            </a:r>
          </a:p>
          <a:p>
            <a:pPr marL="0" indent="0">
              <a:buNone/>
            </a:pPr>
            <a:r>
              <a:rPr lang="en-US" sz="2400" dirty="0"/>
              <a:t>               fT3		      3.0-4.0			            2.0-4.4</a:t>
            </a:r>
          </a:p>
          <a:p>
            <a:pPr marL="0" indent="0">
              <a:buNone/>
            </a:pPr>
            <a:r>
              <a:rPr lang="en-US" sz="2400" dirty="0"/>
              <a:t>               T3U		       28-38				        24-39</a:t>
            </a:r>
          </a:p>
          <a:p>
            <a:pPr marL="0" indent="0">
              <a:buNone/>
            </a:pPr>
            <a:r>
              <a:rPr lang="en-US" sz="2400" dirty="0"/>
              <a:t>               Rt3		    9.2-24.10			           9.2-24.10</a:t>
            </a:r>
          </a:p>
          <a:p>
            <a:pPr marL="0" indent="0">
              <a:buNone/>
            </a:pPr>
            <a:r>
              <a:rPr lang="en-US" sz="2400" dirty="0"/>
              <a:t>               TPO Ab	        0-34				              0-34</a:t>
            </a:r>
          </a:p>
          <a:p>
            <a:pPr marL="0" indent="0">
              <a:buNone/>
            </a:pPr>
            <a:r>
              <a:rPr lang="en-US" sz="2400" dirty="0"/>
              <a:t>               ATG Ab	        0-.9				              0-.9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DF20-322D-444B-AECA-3629814C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Thyroid Functional and Lab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6100-3789-4F52-9AF2-7334AA217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8862"/>
            <a:ext cx="10515600" cy="52035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                   Functional Range		  Lab Range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400" dirty="0"/>
              <a:t>               TSH		    1.8-3.00			           .45-4.5</a:t>
            </a:r>
          </a:p>
          <a:p>
            <a:pPr marL="0" indent="0">
              <a:buNone/>
            </a:pPr>
            <a:r>
              <a:rPr lang="en-US" sz="2400" dirty="0"/>
              <a:t>               T4		            6-12				            4.5-12</a:t>
            </a:r>
          </a:p>
          <a:p>
            <a:pPr marL="0" indent="0">
              <a:buNone/>
            </a:pPr>
            <a:r>
              <a:rPr lang="en-US" sz="2400" dirty="0"/>
              <a:t>               T3		         100-180		                 71-180</a:t>
            </a:r>
          </a:p>
          <a:p>
            <a:pPr marL="0" indent="0">
              <a:buNone/>
            </a:pPr>
            <a:r>
              <a:rPr lang="en-US" sz="2400" dirty="0"/>
              <a:t>               Ft4		         1.00-1.50			           .82-1.77</a:t>
            </a:r>
          </a:p>
          <a:p>
            <a:pPr marL="0" indent="0">
              <a:buNone/>
            </a:pPr>
            <a:r>
              <a:rPr lang="en-US" sz="2400" dirty="0"/>
              <a:t>               fT3		      3.0-4.0			            2.0-4.4</a:t>
            </a:r>
          </a:p>
          <a:p>
            <a:pPr marL="0" indent="0">
              <a:buNone/>
            </a:pPr>
            <a:r>
              <a:rPr lang="en-US" sz="2400" dirty="0"/>
              <a:t>               T3U		       28-38				        24-39</a:t>
            </a:r>
          </a:p>
          <a:p>
            <a:pPr marL="0" indent="0">
              <a:buNone/>
            </a:pPr>
            <a:r>
              <a:rPr lang="en-US" sz="2400" dirty="0"/>
              <a:t>               </a:t>
            </a:r>
            <a:r>
              <a:rPr lang="en-US" sz="2400" b="1" dirty="0">
                <a:solidFill>
                  <a:srgbClr val="FFFF00"/>
                </a:solidFill>
              </a:rPr>
              <a:t>Rt3		    9.2-24.10			           9.2-24.10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             TPO Ab	        0-34				        0-34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FF00"/>
                </a:solidFill>
              </a:rPr>
              <a:t>               ATG Ab	        0-.9				              0-.9</a:t>
            </a:r>
            <a:r>
              <a:rPr lang="en-US" sz="240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19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0A40FC-C3B4-4DFA-9B33-78A968DE0CD5}"/>
              </a:ext>
            </a:extLst>
          </p:cNvPr>
          <p:cNvSpPr/>
          <p:nvPr/>
        </p:nvSpPr>
        <p:spPr>
          <a:xfrm>
            <a:off x="597876" y="1207477"/>
            <a:ext cx="11265877" cy="578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Ranges vs </a:t>
            </a:r>
            <a:r>
              <a:rPr lang="en-US" sz="4000" b="1" u="sng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</a:t>
            </a:r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Ranges </a:t>
            </a:r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Blood Chemistry</a:t>
            </a:r>
            <a:endParaRPr lang="en-US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 ranges vary for different areas of the country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- who are you comparing their results to?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Optimal functioning vs “ in the range”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33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DD691-8FC1-44F5-8609-635AAC30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785445"/>
            <a:ext cx="11037042" cy="107852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4000" b="1" dirty="0"/>
              <a:t>4 Common Patterns of Thyroid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69B4A-C55F-4D95-9592-A851659A6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446" y="2255519"/>
            <a:ext cx="9044354" cy="392144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Primary Hypothyroidism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5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Pituitary Suppression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Thyroid </a:t>
            </a:r>
            <a:r>
              <a:rPr lang="en-US" sz="4000" dirty="0" err="1"/>
              <a:t>Underconversion</a:t>
            </a: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endParaRPr lang="en-US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 Autoimmune Thyroid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63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EEAE61-05AC-44C9-98A2-B9DC25D79A25}"/>
              </a:ext>
            </a:extLst>
          </p:cNvPr>
          <p:cNvSpPr txBox="1"/>
          <p:nvPr/>
        </p:nvSpPr>
        <p:spPr>
          <a:xfrm>
            <a:off x="527538" y="1371600"/>
            <a:ext cx="807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Primary Hypothyroidism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86A720-9D1F-4860-AC93-54C52265CE52}"/>
              </a:ext>
            </a:extLst>
          </p:cNvPr>
          <p:cNvSpPr txBox="1"/>
          <p:nvPr/>
        </p:nvSpPr>
        <p:spPr>
          <a:xfrm>
            <a:off x="2110153" y="2696308"/>
            <a:ext cx="79365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Elevated TSH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Depressed T4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4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400" dirty="0"/>
              <a:t> Elevated cholesterol</a:t>
            </a:r>
          </a:p>
        </p:txBody>
      </p:sp>
    </p:spTree>
    <p:extLst>
      <p:ext uri="{BB962C8B-B14F-4D97-AF65-F5344CB8AC3E}">
        <p14:creationId xmlns:p14="http://schemas.microsoft.com/office/powerpoint/2010/main" val="226606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A47A-12FF-41F8-AE77-90157C98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785" y="1008184"/>
            <a:ext cx="10234244" cy="1137139"/>
          </a:xfrm>
        </p:spPr>
        <p:txBody>
          <a:bodyPr>
            <a:normAutofit/>
          </a:bodyPr>
          <a:lstStyle/>
          <a:p>
            <a:r>
              <a:rPr lang="en-US" sz="4800" dirty="0"/>
              <a:t>Pituitary Suppression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B96A6-4E1D-4408-AEF9-16C620C6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5723" y="2661138"/>
            <a:ext cx="9837742" cy="3606926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 Low T4 - below 6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44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4400" dirty="0"/>
              <a:t> Low TSH - below 1.8</a:t>
            </a:r>
          </a:p>
          <a:p>
            <a:pPr marL="457200" lvl="1" indent="0">
              <a:buNone/>
            </a:pPr>
            <a:endParaRPr lang="en-US" sz="2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44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0061-5DF6-4798-88A8-0F2EFBA88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54" y="808892"/>
            <a:ext cx="8230648" cy="1121508"/>
          </a:xfrm>
        </p:spPr>
        <p:txBody>
          <a:bodyPr>
            <a:normAutofit/>
          </a:bodyPr>
          <a:lstStyle/>
          <a:p>
            <a:r>
              <a:rPr lang="en-US" sz="4800" dirty="0"/>
              <a:t>Thyroid </a:t>
            </a:r>
            <a:r>
              <a:rPr lang="en-US" sz="4800" dirty="0" err="1"/>
              <a:t>Underconversion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0D3B0-B0DC-4B61-8C9E-CBB13BAE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876" y="2344615"/>
            <a:ext cx="10015259" cy="38323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Down regulation 5’ deiodinase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Normal T4 range - 6-12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/>
              <a:t> Depressed T3 - below 100</a:t>
            </a:r>
          </a:p>
        </p:txBody>
      </p:sp>
    </p:spTree>
    <p:extLst>
      <p:ext uri="{BB962C8B-B14F-4D97-AF65-F5344CB8AC3E}">
        <p14:creationId xmlns:p14="http://schemas.microsoft.com/office/powerpoint/2010/main" val="2618514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634FD-C6C5-4527-BC0C-4D2DF1F5A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292" y="797168"/>
            <a:ext cx="8312710" cy="1133231"/>
          </a:xfrm>
        </p:spPr>
        <p:txBody>
          <a:bodyPr>
            <a:normAutofit/>
          </a:bodyPr>
          <a:lstStyle/>
          <a:p>
            <a:r>
              <a:rPr lang="en-US" sz="4800" dirty="0"/>
              <a:t>   Autoimmune Thyroid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B95FD-5E74-4872-9D79-8807F089F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292" y="2262554"/>
            <a:ext cx="10392508" cy="423032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Most common Thyroid disorder in America  80-90%!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Often ignored in the medical/insurance model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Often ignored in the alternative medicine model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12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200" dirty="0"/>
              <a:t> Elevated TPO and ATG antibodies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25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376C4D-E4D3-4D7F-8891-4AAFBA97F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58" y="0"/>
            <a:ext cx="85454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77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D1C3-4D38-47FC-8875-AC727AF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Which Thyroid Pattern Is This?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F463-BF1B-42E8-B9D9-2B7C0808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54" y="2239108"/>
            <a:ext cx="6097048" cy="3802254"/>
          </a:xfrm>
        </p:spPr>
        <p:txBody>
          <a:bodyPr>
            <a:norm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600" dirty="0"/>
              <a:t> </a:t>
            </a:r>
            <a:r>
              <a:rPr lang="en-US" sz="4000" dirty="0"/>
              <a:t>TSH 1.4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40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4000" dirty="0"/>
              <a:t> TT4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40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4000" dirty="0"/>
              <a:t> TT3 93</a:t>
            </a:r>
          </a:p>
        </p:txBody>
      </p:sp>
    </p:spTree>
    <p:extLst>
      <p:ext uri="{BB962C8B-B14F-4D97-AF65-F5344CB8AC3E}">
        <p14:creationId xmlns:p14="http://schemas.microsoft.com/office/powerpoint/2010/main" val="444886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3D1C3-4D38-47FC-8875-AC727AFA4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Which Thyroid Pattern Is This?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F463-BF1B-42E8-B9D9-2B7C08085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954" y="2239108"/>
            <a:ext cx="6097048" cy="3802254"/>
          </a:xfrm>
        </p:spPr>
        <p:txBody>
          <a:bodyPr>
            <a:norm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600" dirty="0"/>
              <a:t> </a:t>
            </a:r>
            <a:r>
              <a:rPr lang="en-US" sz="4000" dirty="0"/>
              <a:t>TSH 1.4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40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4000" dirty="0"/>
              <a:t> TT4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40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4000" dirty="0"/>
              <a:t> TT3 93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E5270-4713-4846-AE48-0433BD7C25E5}"/>
              </a:ext>
            </a:extLst>
          </p:cNvPr>
          <p:cNvSpPr txBox="1"/>
          <p:nvPr/>
        </p:nvSpPr>
        <p:spPr>
          <a:xfrm>
            <a:off x="7139354" y="5802924"/>
            <a:ext cx="477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Pituitary Suppression</a:t>
            </a:r>
          </a:p>
        </p:txBody>
      </p:sp>
    </p:spTree>
    <p:extLst>
      <p:ext uri="{BB962C8B-B14F-4D97-AF65-F5344CB8AC3E}">
        <p14:creationId xmlns:p14="http://schemas.microsoft.com/office/powerpoint/2010/main" val="3513719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36FA-DAE6-4C32-AE58-32C0C5D5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7759-EEC8-4542-8ED8-A7103406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92" y="2016369"/>
            <a:ext cx="6026710" cy="4024993"/>
          </a:xfrm>
        </p:spPr>
        <p:txBody>
          <a:bodyPr>
            <a:no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TSH 2.2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TT4 7.8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TT3 76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Ft4  1.25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Ft3  2.2</a:t>
            </a:r>
          </a:p>
        </p:txBody>
      </p:sp>
    </p:spTree>
    <p:extLst>
      <p:ext uri="{BB962C8B-B14F-4D97-AF65-F5344CB8AC3E}">
        <p14:creationId xmlns:p14="http://schemas.microsoft.com/office/powerpoint/2010/main" val="41252127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36FA-DAE6-4C32-AE58-32C0C5D55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67759-EEC8-4542-8ED8-A7103406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92" y="2016369"/>
            <a:ext cx="6026710" cy="4024993"/>
          </a:xfrm>
        </p:spPr>
        <p:txBody>
          <a:bodyPr>
            <a:no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TSH 2.2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TT4 7.8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TT3 76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Ft4  1.25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200" b="1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b="1" dirty="0"/>
              <a:t> Ft3  2.2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EDD18-F48A-4AF0-8E07-363FD48AB832}"/>
              </a:ext>
            </a:extLst>
          </p:cNvPr>
          <p:cNvSpPr txBox="1"/>
          <p:nvPr/>
        </p:nvSpPr>
        <p:spPr>
          <a:xfrm>
            <a:off x="6494585" y="5732585"/>
            <a:ext cx="5580184" cy="6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Thyroid </a:t>
            </a:r>
            <a:r>
              <a:rPr lang="en-US" sz="3600" dirty="0" err="1">
                <a:solidFill>
                  <a:schemeClr val="bg1"/>
                </a:solidFill>
                <a:highlight>
                  <a:srgbClr val="FFFF00"/>
                </a:highlight>
              </a:rPr>
              <a:t>Underconversion</a:t>
            </a:r>
            <a:endParaRPr lang="en-US" sz="3600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567553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88B2D2-C1B7-4257-9966-59A9143C9A27}"/>
              </a:ext>
            </a:extLst>
          </p:cNvPr>
          <p:cNvSpPr/>
          <p:nvPr/>
        </p:nvSpPr>
        <p:spPr>
          <a:xfrm>
            <a:off x="550985" y="457200"/>
            <a:ext cx="10982253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Labs Can Tell Relevant to </a:t>
            </a:r>
            <a:r>
              <a:rPr lang="en-US" sz="4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Syntonics</a:t>
            </a:r>
            <a:endParaRPr lang="en-US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A4C25C-EC52-4819-A739-334A62F9E9C3}"/>
              </a:ext>
            </a:extLst>
          </p:cNvPr>
          <p:cNvSpPr/>
          <p:nvPr/>
        </p:nvSpPr>
        <p:spPr>
          <a:xfrm>
            <a:off x="984738" y="1875693"/>
            <a:ext cx="9706708" cy="464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of retinal activity is non image forming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Retino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-hypotha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lamic circuitry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Hypothalamus, Pineal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HPA axis, HPT axis, HPG axis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Anemia and Blood Sugar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424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C810-749E-4324-B71F-F5E73AF2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7B3F-09A2-424A-A998-5AA45FA8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92" y="1828801"/>
            <a:ext cx="6026710" cy="4212562"/>
          </a:xfrm>
        </p:spPr>
        <p:txBody>
          <a:bodyPr>
            <a:no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TSH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T4 6.0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T3 93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Ft4 1.2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Ft3  3.0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TPO AB 24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ATG AB  .7</a:t>
            </a:r>
          </a:p>
        </p:txBody>
      </p:sp>
    </p:spTree>
    <p:extLst>
      <p:ext uri="{BB962C8B-B14F-4D97-AF65-F5344CB8AC3E}">
        <p14:creationId xmlns:p14="http://schemas.microsoft.com/office/powerpoint/2010/main" val="3062208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DC810-749E-4324-B71F-F5E73AF2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F7B3F-09A2-424A-A998-5AA45FA81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7292" y="1828801"/>
            <a:ext cx="6026710" cy="4212562"/>
          </a:xfrm>
        </p:spPr>
        <p:txBody>
          <a:bodyPr>
            <a:noAutofit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TSH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T4 6.0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T3 93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Ft4 1.2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Ft3  3.0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TPO AB 24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ATG AB  .7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A6740-5499-44A4-BC6E-4C5E99BCE8A0}"/>
              </a:ext>
            </a:extLst>
          </p:cNvPr>
          <p:cNvSpPr txBox="1"/>
          <p:nvPr/>
        </p:nvSpPr>
        <p:spPr>
          <a:xfrm>
            <a:off x="6705600" y="5925234"/>
            <a:ext cx="5404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Primary Hypothyroidism</a:t>
            </a:r>
          </a:p>
        </p:txBody>
      </p:sp>
    </p:spTree>
    <p:extLst>
      <p:ext uri="{BB962C8B-B14F-4D97-AF65-F5344CB8AC3E}">
        <p14:creationId xmlns:p14="http://schemas.microsoft.com/office/powerpoint/2010/main" val="8509694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DF9A-C2E5-41A9-A79D-7C6C9BB4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F966-00EB-44AB-9ACD-0F083770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138" y="1930401"/>
            <a:ext cx="5850864" cy="4110962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TSH 5.2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5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TT4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5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T3 82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4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TPO Ab 128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3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ATG Ab  2.1</a:t>
            </a:r>
          </a:p>
        </p:txBody>
      </p:sp>
    </p:spTree>
    <p:extLst>
      <p:ext uri="{BB962C8B-B14F-4D97-AF65-F5344CB8AC3E}">
        <p14:creationId xmlns:p14="http://schemas.microsoft.com/office/powerpoint/2010/main" val="1878549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5DF9A-C2E5-41A9-A79D-7C6C9BB4A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Thyroid Pattern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5F966-00EB-44AB-9ACD-0F083770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3138" y="1930401"/>
            <a:ext cx="5850864" cy="4110962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TSH 5.2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5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TT4 5.8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5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T3 82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4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TPO Ab 128</a:t>
            </a:r>
          </a:p>
          <a:p>
            <a:pPr>
              <a:buSzPct val="100000"/>
              <a:buFont typeface="Wingdings 2" panose="05020102010507070707" pitchFamily="18" charset="2"/>
              <a:buChar char="R"/>
            </a:pPr>
            <a:endParaRPr lang="en-US" sz="1300" dirty="0"/>
          </a:p>
          <a:p>
            <a:pPr>
              <a:buSzPct val="100000"/>
              <a:buFont typeface="Wingdings 2" panose="05020102010507070707" pitchFamily="18" charset="2"/>
              <a:buChar char="R"/>
            </a:pPr>
            <a:r>
              <a:rPr lang="en-US" sz="3200" dirty="0"/>
              <a:t> ATG Ab  2.1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5E58D-037F-4E6B-B51C-CFDB8DDCC61B}"/>
              </a:ext>
            </a:extLst>
          </p:cNvPr>
          <p:cNvSpPr txBox="1"/>
          <p:nvPr/>
        </p:nvSpPr>
        <p:spPr>
          <a:xfrm>
            <a:off x="7866185" y="5673969"/>
            <a:ext cx="385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FFFF00"/>
                </a:highlight>
              </a:rPr>
              <a:t>Hashimoto’s</a:t>
            </a:r>
          </a:p>
        </p:txBody>
      </p:sp>
    </p:spTree>
    <p:extLst>
      <p:ext uri="{BB962C8B-B14F-4D97-AF65-F5344CB8AC3E}">
        <p14:creationId xmlns:p14="http://schemas.microsoft.com/office/powerpoint/2010/main" val="4915268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FDE6F-F64D-4C82-807E-20EF4BDC3DE9}"/>
              </a:ext>
            </a:extLst>
          </p:cNvPr>
          <p:cNvSpPr txBox="1"/>
          <p:nvPr/>
        </p:nvSpPr>
        <p:spPr>
          <a:xfrm>
            <a:off x="703384" y="562708"/>
            <a:ext cx="7549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Conclusions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FDC09-7086-4954-8928-8DCBE28EED2D}"/>
              </a:ext>
            </a:extLst>
          </p:cNvPr>
          <p:cNvSpPr txBox="1"/>
          <p:nvPr/>
        </p:nvSpPr>
        <p:spPr>
          <a:xfrm>
            <a:off x="360947" y="1720517"/>
            <a:ext cx="11381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Look at functional (healthy) blood chem ranges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Adrenal dysfunction is dependent on cortisol amount,                            rhythm and ratio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chemeClr val="accent1"/>
                </a:solidFill>
              </a:rPr>
              <a:t>Most thyroid dysfunction is autoimmune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3200" dirty="0">
              <a:solidFill>
                <a:schemeClr val="accent1"/>
              </a:solidFill>
            </a:endParaRPr>
          </a:p>
          <a:p>
            <a:pPr algn="ctr"/>
            <a:r>
              <a:rPr lang="en-US" sz="3200" dirty="0"/>
              <a:t> </a:t>
            </a:r>
            <a:r>
              <a:rPr lang="en-US" sz="3200" b="1" dirty="0">
                <a:solidFill>
                  <a:srgbClr val="FFFF00"/>
                </a:solidFill>
              </a:rPr>
              <a:t>Syntonic retinal input to the hypothalamus                               and endocrine system is </a:t>
            </a:r>
            <a:r>
              <a:rPr lang="en-US" sz="3200" b="1" u="sng" dirty="0">
                <a:solidFill>
                  <a:srgbClr val="FFFF00"/>
                </a:solidFill>
              </a:rPr>
              <a:t>profound.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58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03AFAB-4ABA-46D0-A9B1-65694350B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42" y="1515979"/>
            <a:ext cx="5962650" cy="379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3AD22-2DFD-4D8A-9F73-EB97DC014E2F}"/>
              </a:ext>
            </a:extLst>
          </p:cNvPr>
          <p:cNvSpPr txBox="1"/>
          <p:nvPr/>
        </p:nvSpPr>
        <p:spPr>
          <a:xfrm>
            <a:off x="586154" y="574431"/>
            <a:ext cx="98122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Thank you for your interest in my presentation.</a:t>
            </a:r>
          </a:p>
          <a:p>
            <a:r>
              <a:rPr lang="en-US" sz="3300" dirty="0"/>
              <a:t> </a:t>
            </a:r>
          </a:p>
          <a:p>
            <a:endParaRPr lang="en-US" sz="33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3E14F5-9BBA-4EC2-91EB-AD54B748636A}"/>
              </a:ext>
            </a:extLst>
          </p:cNvPr>
          <p:cNvSpPr txBox="1"/>
          <p:nvPr/>
        </p:nvSpPr>
        <p:spPr>
          <a:xfrm>
            <a:off x="1167062" y="5310016"/>
            <a:ext cx="9071812" cy="1417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Don’t let labs confuse you.                                              If you have further questions please email me at info@EyeBrainConnection.com</a:t>
            </a:r>
          </a:p>
        </p:txBody>
      </p:sp>
    </p:spTree>
    <p:extLst>
      <p:ext uri="{BB962C8B-B14F-4D97-AF65-F5344CB8AC3E}">
        <p14:creationId xmlns:p14="http://schemas.microsoft.com/office/powerpoint/2010/main" val="128330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88B2D2-C1B7-4257-9966-59A9143C9A27}"/>
              </a:ext>
            </a:extLst>
          </p:cNvPr>
          <p:cNvSpPr/>
          <p:nvPr/>
        </p:nvSpPr>
        <p:spPr>
          <a:xfrm>
            <a:off x="550985" y="457200"/>
            <a:ext cx="10982253" cy="84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Labs Can Tell Relevant to </a:t>
            </a:r>
            <a:r>
              <a:rPr lang="en-US" sz="4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Syntonics</a:t>
            </a:r>
            <a:endParaRPr lang="en-US" sz="4800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A4C25C-EC52-4819-A739-334A62F9E9C3}"/>
              </a:ext>
            </a:extLst>
          </p:cNvPr>
          <p:cNvSpPr/>
          <p:nvPr/>
        </p:nvSpPr>
        <p:spPr>
          <a:xfrm>
            <a:off x="984738" y="1875693"/>
            <a:ext cx="9706708" cy="495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20% of retinal activity is non image forming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Retino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-hypotha</a:t>
            </a:r>
            <a:r>
              <a:rPr 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lamic circuitry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Hypothalamus, Pineal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Anemia and </a:t>
            </a:r>
            <a:r>
              <a:rPr 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Sugar</a:t>
            </a:r>
          </a:p>
          <a:p>
            <a:pPr marL="10287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HPA axis, HPT axis,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HPG axis</a:t>
            </a:r>
          </a:p>
          <a:p>
            <a:pPr marL="10287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F8137A-F967-4BF6-B617-B7A22C18C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86" y="0"/>
            <a:ext cx="90142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9EB79E-634F-4CAE-A97E-D9EB45935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60" y="4464640"/>
            <a:ext cx="7074719" cy="10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E580C5-0D6A-4156-AD2F-B3BBF0C90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565" y="0"/>
            <a:ext cx="6758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6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9F2A9D-BE2D-43E6-A531-631B1FF82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028" y="287950"/>
            <a:ext cx="6460756" cy="62734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3227C3-4C5B-439E-AAB4-4550EAB1C982}"/>
              </a:ext>
            </a:extLst>
          </p:cNvPr>
          <p:cNvSpPr txBox="1"/>
          <p:nvPr/>
        </p:nvSpPr>
        <p:spPr>
          <a:xfrm>
            <a:off x="8077200" y="2637693"/>
            <a:ext cx="37631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highlight>
                  <a:srgbClr val="FFFF00"/>
                </a:highlight>
              </a:rPr>
              <a:t>HPA Axis</a:t>
            </a:r>
          </a:p>
        </p:txBody>
      </p:sp>
    </p:spTree>
    <p:extLst>
      <p:ext uri="{BB962C8B-B14F-4D97-AF65-F5344CB8AC3E}">
        <p14:creationId xmlns:p14="http://schemas.microsoft.com/office/powerpoint/2010/main" val="3130188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6C53CD-31E8-45D3-8ABC-F7A43E5E3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07" y="1507524"/>
            <a:ext cx="7362654" cy="4884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EF5A78-0422-410B-961E-5381076EE2F1}"/>
              </a:ext>
            </a:extLst>
          </p:cNvPr>
          <p:cNvSpPr txBox="1"/>
          <p:nvPr/>
        </p:nvSpPr>
        <p:spPr>
          <a:xfrm>
            <a:off x="457200" y="466340"/>
            <a:ext cx="9885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/>
                </a:solidFill>
              </a:rPr>
              <a:t>Hypo- and </a:t>
            </a:r>
            <a:r>
              <a:rPr lang="en-US" sz="4400" dirty="0" err="1">
                <a:solidFill>
                  <a:schemeClr val="accent1"/>
                </a:solidFill>
              </a:rPr>
              <a:t>Hyperadrenal</a:t>
            </a:r>
            <a:r>
              <a:rPr lang="en-US" sz="4400" dirty="0">
                <a:solidFill>
                  <a:schemeClr val="accent1"/>
                </a:solidFill>
              </a:rPr>
              <a:t> Symptoms </a:t>
            </a:r>
          </a:p>
        </p:txBody>
      </p:sp>
    </p:spTree>
    <p:extLst>
      <p:ext uri="{BB962C8B-B14F-4D97-AF65-F5344CB8AC3E}">
        <p14:creationId xmlns:p14="http://schemas.microsoft.com/office/powerpoint/2010/main" val="2652561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16326</TotalTime>
  <Words>983</Words>
  <Application>Microsoft Office PowerPoint</Application>
  <PresentationFormat>Widescreen</PresentationFormat>
  <Paragraphs>239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Trebuchet MS</vt:lpstr>
      <vt:lpstr>Wingdings</vt:lpstr>
      <vt:lpstr>Wingdings 2</vt:lpstr>
      <vt:lpstr>Wingdings 3</vt:lpstr>
      <vt:lpstr>Facet</vt:lpstr>
      <vt:lpstr>         Interpreting Endocrine  Lab Findings for the  Syntonic Optometrist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Adrenal Salivary Index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Thyroid Functional and Lab Ranges</vt:lpstr>
      <vt:lpstr>Thyroid Functional and Lab Ranges</vt:lpstr>
      <vt:lpstr> 4 Common Patterns of Thyroid Dysfunction</vt:lpstr>
      <vt:lpstr>PowerPoint Presentation</vt:lpstr>
      <vt:lpstr>Pituitary Suppression </vt:lpstr>
      <vt:lpstr>Thyroid Underconversion</vt:lpstr>
      <vt:lpstr>   Autoimmune Thyroid</vt:lpstr>
      <vt:lpstr>PowerPoint Presentation</vt:lpstr>
      <vt:lpstr>Which Thyroid Pattern Is This? </vt:lpstr>
      <vt:lpstr>Which Thyroid Pattern Is This? </vt:lpstr>
      <vt:lpstr>Which Thyroid Pattern Is This?</vt:lpstr>
      <vt:lpstr>Which Thyroid Pattern Is This?</vt:lpstr>
      <vt:lpstr>Which Thyroid Pattern Is This?</vt:lpstr>
      <vt:lpstr>Which Thyroid Pattern Is This?</vt:lpstr>
      <vt:lpstr>Which Thyroid Pattern Is This?</vt:lpstr>
      <vt:lpstr>Which Thyroid Pattern Is This?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Laboratory Findings: General Health, Functional Endocrinology and Relevance to Syntonic Phototherapy</dc:title>
  <dc:creator>7steps2health .</dc:creator>
  <cp:keywords>Lab Lecture Syntonics</cp:keywords>
  <cp:lastModifiedBy>IRENE</cp:lastModifiedBy>
  <cp:revision>151</cp:revision>
  <dcterms:created xsi:type="dcterms:W3CDTF">2020-03-06T03:36:59Z</dcterms:created>
  <dcterms:modified xsi:type="dcterms:W3CDTF">2021-05-20T21:14:50Z</dcterms:modified>
</cp:coreProperties>
</file>