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6" r:id="rId3"/>
    <p:sldId id="297" r:id="rId4"/>
    <p:sldId id="299" r:id="rId5"/>
    <p:sldId id="298" r:id="rId6"/>
    <p:sldId id="259" r:id="rId7"/>
    <p:sldId id="317" r:id="rId8"/>
    <p:sldId id="319" r:id="rId9"/>
    <p:sldId id="260" r:id="rId10"/>
    <p:sldId id="261" r:id="rId11"/>
    <p:sldId id="262" r:id="rId12"/>
    <p:sldId id="263" r:id="rId13"/>
    <p:sldId id="264" r:id="rId14"/>
    <p:sldId id="266" r:id="rId15"/>
    <p:sldId id="267" r:id="rId16"/>
    <p:sldId id="292" r:id="rId17"/>
    <p:sldId id="271" r:id="rId18"/>
    <p:sldId id="308" r:id="rId19"/>
    <p:sldId id="274" r:id="rId20"/>
    <p:sldId id="276" r:id="rId21"/>
    <p:sldId id="277" r:id="rId22"/>
    <p:sldId id="321" r:id="rId23"/>
    <p:sldId id="312" r:id="rId24"/>
    <p:sldId id="313" r:id="rId25"/>
    <p:sldId id="278" r:id="rId26"/>
    <p:sldId id="280" r:id="rId27"/>
    <p:sldId id="282" r:id="rId28"/>
    <p:sldId id="285" r:id="rId29"/>
    <p:sldId id="287" r:id="rId30"/>
    <p:sldId id="283" r:id="rId31"/>
    <p:sldId id="301" r:id="rId32"/>
    <p:sldId id="307" r:id="rId33"/>
    <p:sldId id="284" r:id="rId34"/>
    <p:sldId id="288" r:id="rId35"/>
    <p:sldId id="289" r:id="rId36"/>
    <p:sldId id="306" r:id="rId37"/>
    <p:sldId id="300" r:id="rId38"/>
    <p:sldId id="303" r:id="rId39"/>
    <p:sldId id="304" r:id="rId40"/>
    <p:sldId id="290" r:id="rId41"/>
    <p:sldId id="293" r:id="rId42"/>
    <p:sldId id="294" r:id="rId43"/>
    <p:sldId id="295" r:id="rId44"/>
    <p:sldId id="291" r:id="rId45"/>
    <p:sldId id="305" r:id="rId46"/>
    <p:sldId id="302" r:id="rId47"/>
    <p:sldId id="309"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65"/>
    <p:restoredTop sz="94704"/>
  </p:normalViewPr>
  <p:slideViewPr>
    <p:cSldViewPr snapToGrid="0" snapToObjects="1" showGuides="1">
      <p:cViewPr varScale="1">
        <p:scale>
          <a:sx n="50" d="100"/>
          <a:sy n="50" d="100"/>
        </p:scale>
        <p:origin x="72" y="312"/>
      </p:cViewPr>
      <p:guideLst>
        <p:guide orient="horz" pos="108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5/9/2022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maryvanhoy/.Trash/iPhoto%20Library.photolibrary/Previews/2015/06/08/20150608-221348/fMWh7JF2TY+AV%25h7Cn3u4Q/IMG_0468.MOV" TargetMode="External"/><Relationship Id="rId1" Type="http://schemas.microsoft.com/office/2007/relationships/media" Target="file:////Users/maryvanhoy/.Trash/iPhoto%20Library.photolibrary/Previews/2015/06/08/20150608-221348/fMWh7JF2TY+AV%25h7Cn3u4Q/IMG_0468.MOV" TargetMode="Externa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maryvanhoy/.Trash/iPhoto%20Library.photolibrary/Previews/2015/06/08/20150608-221348/1CBWqwpJTBi0TOSmAxpytQ/IMG_0467.MOV" TargetMode="External"/><Relationship Id="rId1" Type="http://schemas.microsoft.com/office/2007/relationships/media" Target="file:////Users/maryvanhoy/.Trash/iPhoto%20Library.photolibrary/Previews/2015/06/08/20150608-221348/1CBWqwpJTBi0TOSmAxpytQ/IMG_0467.MOV" TargetMode="Externa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D6A5-D0B2-9A4C-9485-4F9CF00988AA}"/>
              </a:ext>
            </a:extLst>
          </p:cNvPr>
          <p:cNvSpPr>
            <a:spLocks noGrp="1"/>
          </p:cNvSpPr>
          <p:nvPr>
            <p:ph type="ctrTitle"/>
          </p:nvPr>
        </p:nvSpPr>
        <p:spPr>
          <a:xfrm>
            <a:off x="365760" y="154745"/>
            <a:ext cx="9439422" cy="2652422"/>
          </a:xfrm>
        </p:spPr>
        <p:txBody>
          <a:bodyPr/>
          <a:lstStyle/>
          <a:p>
            <a:pPr algn="ctr"/>
            <a:r>
              <a:rPr lang="en-US" altLang="en-US" sz="4000" b="1" dirty="0">
                <a:solidFill>
                  <a:schemeClr val="accent2"/>
                </a:solidFill>
              </a:rPr>
              <a:t>The Syntonic Field</a:t>
            </a:r>
            <a:br>
              <a:rPr lang="en-US" altLang="en-US" sz="3200" b="1" dirty="0">
                <a:solidFill>
                  <a:schemeClr val="accent2"/>
                </a:solidFill>
              </a:rPr>
            </a:br>
            <a:r>
              <a:rPr lang="en-US" altLang="en-US" sz="3200" b="1" dirty="0">
                <a:solidFill>
                  <a:schemeClr val="accent2"/>
                </a:solidFill>
              </a:rPr>
              <a:t>Functional/Kinetic</a:t>
            </a:r>
            <a:br>
              <a:rPr lang="en-US" altLang="en-US" sz="3200" b="1" dirty="0"/>
            </a:br>
            <a:br>
              <a:rPr lang="en-US" sz="3200" b="1" dirty="0"/>
            </a:br>
            <a:r>
              <a:rPr lang="en-US" sz="2800" b="1" dirty="0">
                <a:solidFill>
                  <a:schemeClr val="accent2"/>
                </a:solidFill>
              </a:rPr>
              <a:t>Mary Wong </a:t>
            </a:r>
            <a:r>
              <a:rPr lang="en-US" sz="2800" b="1" dirty="0" err="1">
                <a:solidFill>
                  <a:schemeClr val="accent2"/>
                </a:solidFill>
              </a:rPr>
              <a:t>VanHoy</a:t>
            </a:r>
            <a:r>
              <a:rPr lang="en-US" sz="2800" b="1" dirty="0">
                <a:solidFill>
                  <a:schemeClr val="accent2"/>
                </a:solidFill>
              </a:rPr>
              <a:t>, O.D., FCOVD, FCSO</a:t>
            </a:r>
            <a:br>
              <a:rPr lang="en-US" sz="2800" dirty="0"/>
            </a:br>
            <a:endParaRPr lang="en-US" sz="2800" dirty="0"/>
          </a:p>
        </p:txBody>
      </p:sp>
      <p:sp>
        <p:nvSpPr>
          <p:cNvPr id="3" name="Subtitle 2">
            <a:extLst>
              <a:ext uri="{FF2B5EF4-FFF2-40B4-BE49-F238E27FC236}">
                <a16:creationId xmlns:a16="http://schemas.microsoft.com/office/drawing/2014/main" id="{64322AC6-71CA-CA4E-AB7D-D6BD86F4A149}"/>
              </a:ext>
            </a:extLst>
          </p:cNvPr>
          <p:cNvSpPr>
            <a:spLocks noGrp="1"/>
          </p:cNvSpPr>
          <p:nvPr>
            <p:ph type="subTitle" idx="1"/>
          </p:nvPr>
        </p:nvSpPr>
        <p:spPr>
          <a:xfrm>
            <a:off x="1450797" y="3502384"/>
            <a:ext cx="7766936" cy="1096899"/>
          </a:xfrm>
        </p:spPr>
        <p:txBody>
          <a:bodyPr>
            <a:normAutofit/>
          </a:bodyPr>
          <a:lstStyle/>
          <a:p>
            <a:pPr algn="ctr"/>
            <a:r>
              <a:rPr lang="en-US" sz="2800" b="1" dirty="0">
                <a:solidFill>
                  <a:schemeClr val="accent2"/>
                </a:solidFill>
              </a:rPr>
              <a:t>College of Syntonic Optometry</a:t>
            </a:r>
          </a:p>
          <a:p>
            <a:pPr algn="ctr"/>
            <a:r>
              <a:rPr lang="en-US" sz="2800" b="1" dirty="0">
                <a:solidFill>
                  <a:schemeClr val="accent2"/>
                </a:solidFill>
              </a:rPr>
              <a:t>June 1-2, 2022</a:t>
            </a:r>
          </a:p>
        </p:txBody>
      </p:sp>
    </p:spTree>
    <p:extLst>
      <p:ext uri="{BB962C8B-B14F-4D97-AF65-F5344CB8AC3E}">
        <p14:creationId xmlns:p14="http://schemas.microsoft.com/office/powerpoint/2010/main" val="1929179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7F64-87F8-C247-B0A5-8444A2013AC6}"/>
              </a:ext>
            </a:extLst>
          </p:cNvPr>
          <p:cNvSpPr>
            <a:spLocks noGrp="1"/>
          </p:cNvSpPr>
          <p:nvPr>
            <p:ph type="title"/>
          </p:nvPr>
        </p:nvSpPr>
        <p:spPr/>
        <p:txBody>
          <a:bodyPr>
            <a:normAutofit fontScale="90000"/>
          </a:bodyPr>
          <a:lstStyle/>
          <a:p>
            <a:pPr algn="ctr"/>
            <a:r>
              <a:rPr lang="en-US" b="1" dirty="0">
                <a:solidFill>
                  <a:schemeClr val="accent2"/>
                </a:solidFill>
              </a:rPr>
              <a:t>The Kinetic, Functional Field</a:t>
            </a:r>
            <a:br>
              <a:rPr lang="en-US" b="1" dirty="0">
                <a:solidFill>
                  <a:schemeClr val="accent2"/>
                </a:solidFill>
              </a:rPr>
            </a:br>
            <a:r>
              <a:rPr lang="en-US" b="1" dirty="0">
                <a:solidFill>
                  <a:schemeClr val="accent2"/>
                </a:solidFill>
              </a:rPr>
              <a:t>Why do it?</a:t>
            </a:r>
            <a:br>
              <a:rPr lang="en-US" dirty="0">
                <a:solidFill>
                  <a:schemeClr val="accent2"/>
                </a:solidFill>
              </a:rPr>
            </a:br>
            <a:endParaRPr lang="en-US" dirty="0">
              <a:solidFill>
                <a:schemeClr val="accent2"/>
              </a:solidFill>
            </a:endParaRPr>
          </a:p>
        </p:txBody>
      </p:sp>
      <p:sp>
        <p:nvSpPr>
          <p:cNvPr id="3" name="Content Placeholder 2">
            <a:extLst>
              <a:ext uri="{FF2B5EF4-FFF2-40B4-BE49-F238E27FC236}">
                <a16:creationId xmlns:a16="http://schemas.microsoft.com/office/drawing/2014/main" id="{09345B88-CDBE-C240-AEBF-7D8EAB966E67}"/>
              </a:ext>
            </a:extLst>
          </p:cNvPr>
          <p:cNvSpPr>
            <a:spLocks noGrp="1"/>
          </p:cNvSpPr>
          <p:nvPr>
            <p:ph idx="1"/>
          </p:nvPr>
        </p:nvSpPr>
        <p:spPr/>
        <p:txBody>
          <a:bodyPr>
            <a:normAutofit/>
          </a:bodyPr>
          <a:lstStyle/>
          <a:p>
            <a:pPr>
              <a:buFont typeface="Wingdings" pitchFamily="2" charset="2"/>
              <a:buChar char="Ø"/>
            </a:pPr>
            <a:r>
              <a:rPr lang="en-US" sz="2400" b="1" dirty="0">
                <a:solidFill>
                  <a:schemeClr val="accent2"/>
                </a:solidFill>
              </a:rPr>
              <a:t>Highly integrated with Autonomic Nervous System balance and function</a:t>
            </a:r>
          </a:p>
          <a:p>
            <a:pPr>
              <a:buFont typeface="Wingdings" pitchFamily="2" charset="2"/>
              <a:buChar char="Ø"/>
            </a:pPr>
            <a:r>
              <a:rPr lang="en-US" sz="2400" b="1" dirty="0">
                <a:solidFill>
                  <a:schemeClr val="accent2"/>
                </a:solidFill>
              </a:rPr>
              <a:t>Is a measure of capacity of the brain to process visual information and then project the image accurately into space</a:t>
            </a:r>
          </a:p>
          <a:p>
            <a:pPr>
              <a:buFont typeface="Wingdings" pitchFamily="2" charset="2"/>
              <a:buChar char="Ø"/>
            </a:pPr>
            <a:r>
              <a:rPr lang="en-US" sz="2400" b="1" dirty="0">
                <a:solidFill>
                  <a:schemeClr val="accent2"/>
                </a:solidFill>
              </a:rPr>
              <a:t>Is an assessment of how much space one is able to process and interact with at any one time affecting spatial judgments</a:t>
            </a:r>
          </a:p>
        </p:txBody>
      </p:sp>
    </p:spTree>
    <p:extLst>
      <p:ext uri="{BB962C8B-B14F-4D97-AF65-F5344CB8AC3E}">
        <p14:creationId xmlns:p14="http://schemas.microsoft.com/office/powerpoint/2010/main" val="14995401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BEC1-0E29-A248-89AE-0FBDCF7284CC}"/>
              </a:ext>
            </a:extLst>
          </p:cNvPr>
          <p:cNvSpPr>
            <a:spLocks noGrp="1"/>
          </p:cNvSpPr>
          <p:nvPr>
            <p:ph type="title"/>
          </p:nvPr>
        </p:nvSpPr>
        <p:spPr>
          <a:xfrm>
            <a:off x="790049" y="159655"/>
            <a:ext cx="8596668" cy="1320800"/>
          </a:xfrm>
        </p:spPr>
        <p:txBody>
          <a:bodyPr vert="horz" lIns="91440" tIns="45720" rIns="91440" bIns="45720" rtlCol="0" anchor="t">
            <a:normAutofit/>
          </a:bodyPr>
          <a:lstStyle/>
          <a:p>
            <a:pPr algn="ctr"/>
            <a:r>
              <a:rPr lang="en-US" b="1" dirty="0">
                <a:solidFill>
                  <a:schemeClr val="accent2"/>
                </a:solidFill>
              </a:rPr>
              <a:t>Autonomic Nervous System</a:t>
            </a:r>
            <a:br>
              <a:rPr lang="en-US" b="1" dirty="0">
                <a:solidFill>
                  <a:schemeClr val="accent2"/>
                </a:solidFill>
              </a:rPr>
            </a:br>
            <a:r>
              <a:rPr lang="en-US" b="1" dirty="0" err="1">
                <a:solidFill>
                  <a:schemeClr val="accent2"/>
                </a:solidFill>
              </a:rPr>
              <a:t>Spitler’s</a:t>
            </a:r>
            <a:r>
              <a:rPr lang="en-US" b="1" dirty="0">
                <a:solidFill>
                  <a:schemeClr val="accent2"/>
                </a:solidFill>
              </a:rPr>
              <a:t> </a:t>
            </a:r>
            <a:r>
              <a:rPr lang="en-US" b="1" dirty="0" err="1">
                <a:solidFill>
                  <a:schemeClr val="accent2"/>
                </a:solidFill>
              </a:rPr>
              <a:t>Syntony</a:t>
            </a:r>
            <a:endParaRPr lang="en-US" sz="3600" b="1" dirty="0">
              <a:solidFill>
                <a:schemeClr val="accent2"/>
              </a:solidFill>
            </a:endParaRPr>
          </a:p>
        </p:txBody>
      </p:sp>
      <p:sp>
        <p:nvSpPr>
          <p:cNvPr id="7" name="Text Placeholder 6">
            <a:extLst>
              <a:ext uri="{FF2B5EF4-FFF2-40B4-BE49-F238E27FC236}">
                <a16:creationId xmlns:a16="http://schemas.microsoft.com/office/drawing/2014/main" id="{D364A3FF-204D-964B-A01D-62AB1A1BF505}"/>
              </a:ext>
            </a:extLst>
          </p:cNvPr>
          <p:cNvSpPr>
            <a:spLocks noGrp="1"/>
          </p:cNvSpPr>
          <p:nvPr>
            <p:ph type="body" idx="1"/>
          </p:nvPr>
        </p:nvSpPr>
        <p:spPr/>
        <p:txBody>
          <a:bodyPr/>
          <a:lstStyle/>
          <a:p>
            <a:endParaRPr lang="en-US"/>
          </a:p>
        </p:txBody>
      </p:sp>
      <p:pic>
        <p:nvPicPr>
          <p:cNvPr id="6" name="Picture 4" descr="AUTONOMIC+NERVOUS+SYSTEM">
            <a:extLst>
              <a:ext uri="{FF2B5EF4-FFF2-40B4-BE49-F238E27FC236}">
                <a16:creationId xmlns:a16="http://schemas.microsoft.com/office/drawing/2014/main" id="{64E9AAE4-DA1C-3E4D-9FF6-E94789B6C7A1}"/>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tretch/>
        </p:blipFill>
        <p:spPr bwMode="auto">
          <a:xfrm>
            <a:off x="177459" y="1840302"/>
            <a:ext cx="6081210" cy="45609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a:extLst>
              <a:ext uri="{FF2B5EF4-FFF2-40B4-BE49-F238E27FC236}">
                <a16:creationId xmlns:a16="http://schemas.microsoft.com/office/drawing/2014/main" id="{3AC1FE04-2185-FA44-BC37-B2D97037FB7A}"/>
              </a:ext>
            </a:extLst>
          </p:cNvPr>
          <p:cNvSpPr>
            <a:spLocks noGrp="1"/>
          </p:cNvSpPr>
          <p:nvPr>
            <p:ph type="body" sz="quarter" idx="3"/>
          </p:nvPr>
        </p:nvSpPr>
        <p:spPr/>
        <p:txBody>
          <a:bodyPr/>
          <a:lstStyle/>
          <a:p>
            <a:endParaRPr lang="en-US"/>
          </a:p>
        </p:txBody>
      </p:sp>
      <p:sp>
        <p:nvSpPr>
          <p:cNvPr id="9" name="Content Placeholder 8">
            <a:extLst>
              <a:ext uri="{FF2B5EF4-FFF2-40B4-BE49-F238E27FC236}">
                <a16:creationId xmlns:a16="http://schemas.microsoft.com/office/drawing/2014/main" id="{CCE304AF-FB32-6C47-8D5F-78A0A7187779}"/>
              </a:ext>
            </a:extLst>
          </p:cNvPr>
          <p:cNvSpPr>
            <a:spLocks noGrp="1"/>
          </p:cNvSpPr>
          <p:nvPr>
            <p:ph sz="quarter" idx="4"/>
          </p:nvPr>
        </p:nvSpPr>
        <p:spPr/>
        <p:txBody>
          <a:bodyPr/>
          <a:lstStyle/>
          <a:p>
            <a:endParaRPr lang="en-US" dirty="0"/>
          </a:p>
        </p:txBody>
      </p:sp>
      <p:pic>
        <p:nvPicPr>
          <p:cNvPr id="22" name="Picture 5" descr="P1070684">
            <a:extLst>
              <a:ext uri="{FF2B5EF4-FFF2-40B4-BE49-F238E27FC236}">
                <a16:creationId xmlns:a16="http://schemas.microsoft.com/office/drawing/2014/main" id="{C2484162-3136-8248-83A7-9833C1B82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332" r="12415" b="4083"/>
          <a:stretch>
            <a:fillRect/>
          </a:stretch>
        </p:blipFill>
        <p:spPr bwMode="auto">
          <a:xfrm>
            <a:off x="6096000" y="1714500"/>
            <a:ext cx="4165091" cy="474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461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C77F792-AD38-514C-83B0-DAA88B66279F}"/>
              </a:ext>
            </a:extLst>
          </p:cNvPr>
          <p:cNvSpPr>
            <a:spLocks noGrp="1"/>
          </p:cNvSpPr>
          <p:nvPr>
            <p:ph type="title"/>
          </p:nvPr>
        </p:nvSpPr>
        <p:spPr>
          <a:xfrm>
            <a:off x="677334" y="156238"/>
            <a:ext cx="8596668" cy="1320800"/>
          </a:xfrm>
        </p:spPr>
        <p:txBody>
          <a:bodyPr>
            <a:normAutofit/>
          </a:bodyPr>
          <a:lstStyle/>
          <a:p>
            <a:pPr algn="ctr"/>
            <a:r>
              <a:rPr lang="en-US" sz="4000" b="1" dirty="0">
                <a:solidFill>
                  <a:schemeClr val="accent2"/>
                </a:solidFill>
              </a:rPr>
              <a:t>ANS</a:t>
            </a:r>
            <a:br>
              <a:rPr lang="en-US" sz="4000" b="1" dirty="0">
                <a:solidFill>
                  <a:schemeClr val="accent2"/>
                </a:solidFill>
              </a:rPr>
            </a:br>
            <a:r>
              <a:rPr lang="en-US" sz="4000" b="1" dirty="0" err="1">
                <a:solidFill>
                  <a:schemeClr val="accent2"/>
                </a:solidFill>
              </a:rPr>
              <a:t>Spitler’s</a:t>
            </a:r>
            <a:r>
              <a:rPr lang="en-US" sz="4000" b="1" dirty="0">
                <a:solidFill>
                  <a:schemeClr val="accent2"/>
                </a:solidFill>
              </a:rPr>
              <a:t> </a:t>
            </a:r>
            <a:r>
              <a:rPr lang="en-US" sz="4000" b="1" dirty="0" err="1">
                <a:solidFill>
                  <a:schemeClr val="accent2"/>
                </a:solidFill>
              </a:rPr>
              <a:t>Syntony</a:t>
            </a:r>
            <a:endParaRPr lang="en-US" sz="4000" b="1" dirty="0">
              <a:solidFill>
                <a:schemeClr val="accent2"/>
              </a:solidFill>
            </a:endParaRPr>
          </a:p>
        </p:txBody>
      </p:sp>
      <p:sp>
        <p:nvSpPr>
          <p:cNvPr id="8" name="Content Placeholder 7">
            <a:extLst>
              <a:ext uri="{FF2B5EF4-FFF2-40B4-BE49-F238E27FC236}">
                <a16:creationId xmlns:a16="http://schemas.microsoft.com/office/drawing/2014/main" id="{9B083B6D-77C1-2140-BE12-F08268104354}"/>
              </a:ext>
            </a:extLst>
          </p:cNvPr>
          <p:cNvSpPr>
            <a:spLocks noGrp="1"/>
          </p:cNvSpPr>
          <p:nvPr>
            <p:ph idx="1"/>
          </p:nvPr>
        </p:nvSpPr>
        <p:spPr/>
        <p:txBody>
          <a:bodyPr>
            <a:normAutofit/>
          </a:bodyPr>
          <a:lstStyle/>
          <a:p>
            <a:r>
              <a:rPr lang="en-US" sz="2800" b="1" dirty="0">
                <a:solidFill>
                  <a:schemeClr val="accent2"/>
                </a:solidFill>
              </a:rPr>
              <a:t>Balance in Change</a:t>
            </a:r>
          </a:p>
          <a:p>
            <a:r>
              <a:rPr lang="en-US" sz="2800" b="1" dirty="0">
                <a:solidFill>
                  <a:schemeClr val="accent2"/>
                </a:solidFill>
              </a:rPr>
              <a:t>Harmonious</a:t>
            </a:r>
          </a:p>
          <a:p>
            <a:r>
              <a:rPr lang="en-US" sz="2800" b="1" dirty="0">
                <a:solidFill>
                  <a:schemeClr val="accent2"/>
                </a:solidFill>
              </a:rPr>
              <a:t>Neural Flexibility</a:t>
            </a:r>
          </a:p>
          <a:p>
            <a:r>
              <a:rPr lang="en-US" sz="2800" b="1" dirty="0">
                <a:solidFill>
                  <a:schemeClr val="accent2"/>
                </a:solidFill>
              </a:rPr>
              <a:t>Its vitality and tone determines the efficiency and quality of our ability to live</a:t>
            </a:r>
          </a:p>
          <a:p>
            <a:r>
              <a:rPr lang="en-US" sz="2800" b="1" dirty="0">
                <a:solidFill>
                  <a:schemeClr val="accent2"/>
                </a:solidFill>
              </a:rPr>
              <a:t>It is the underlying basis for accurate Projection</a:t>
            </a:r>
          </a:p>
        </p:txBody>
      </p:sp>
    </p:spTree>
    <p:extLst>
      <p:ext uri="{BB962C8B-B14F-4D97-AF65-F5344CB8AC3E}">
        <p14:creationId xmlns:p14="http://schemas.microsoft.com/office/powerpoint/2010/main" val="1521238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248E-CC87-8A43-8246-188DE4D8BBF2}"/>
              </a:ext>
            </a:extLst>
          </p:cNvPr>
          <p:cNvSpPr>
            <a:spLocks noGrp="1"/>
          </p:cNvSpPr>
          <p:nvPr>
            <p:ph type="title"/>
          </p:nvPr>
        </p:nvSpPr>
        <p:spPr/>
        <p:txBody>
          <a:bodyPr/>
          <a:lstStyle/>
          <a:p>
            <a:pPr algn="ctr"/>
            <a:r>
              <a:rPr lang="en-US" b="1" dirty="0">
                <a:solidFill>
                  <a:schemeClr val="accent2"/>
                </a:solidFill>
              </a:rPr>
              <a:t>The Kinetic, Functional Field</a:t>
            </a:r>
            <a:br>
              <a:rPr lang="en-US" b="1" dirty="0">
                <a:solidFill>
                  <a:schemeClr val="accent2"/>
                </a:solidFill>
              </a:rPr>
            </a:br>
            <a:r>
              <a:rPr lang="en-US" b="1" dirty="0">
                <a:solidFill>
                  <a:schemeClr val="accent2"/>
                </a:solidFill>
              </a:rPr>
              <a:t>Why do it?</a:t>
            </a:r>
          </a:p>
        </p:txBody>
      </p:sp>
      <p:sp>
        <p:nvSpPr>
          <p:cNvPr id="3" name="Content Placeholder 2">
            <a:extLst>
              <a:ext uri="{FF2B5EF4-FFF2-40B4-BE49-F238E27FC236}">
                <a16:creationId xmlns:a16="http://schemas.microsoft.com/office/drawing/2014/main" id="{563C7D70-1A84-A24C-86E1-E779655DE5B0}"/>
              </a:ext>
            </a:extLst>
          </p:cNvPr>
          <p:cNvSpPr>
            <a:spLocks noGrp="1"/>
          </p:cNvSpPr>
          <p:nvPr>
            <p:ph idx="1"/>
          </p:nvPr>
        </p:nvSpPr>
        <p:spPr/>
        <p:txBody>
          <a:bodyPr>
            <a:normAutofit/>
          </a:bodyPr>
          <a:lstStyle/>
          <a:p>
            <a:pPr>
              <a:buFont typeface="Wingdings 3" pitchFamily="2" charset="2"/>
              <a:buChar char=""/>
            </a:pPr>
            <a:r>
              <a:rPr lang="en-US" sz="2800" b="1" dirty="0">
                <a:solidFill>
                  <a:schemeClr val="accent2"/>
                </a:solidFill>
              </a:rPr>
              <a:t>Opening a field is the key to overall wellness and accurate integration with the world and people around us</a:t>
            </a:r>
          </a:p>
          <a:p>
            <a:pPr>
              <a:buFont typeface="Wingdings 3" pitchFamily="2" charset="2"/>
              <a:buChar char=""/>
            </a:pPr>
            <a:endParaRPr lang="en-US" sz="2800" b="1" dirty="0">
              <a:solidFill>
                <a:schemeClr val="accent2"/>
              </a:solidFill>
            </a:endParaRPr>
          </a:p>
          <a:p>
            <a:pPr>
              <a:buFont typeface="Wingdings 3" pitchFamily="2" charset="2"/>
              <a:buChar char=""/>
            </a:pPr>
            <a:r>
              <a:rPr lang="en-US" sz="2800" b="1" dirty="0">
                <a:solidFill>
                  <a:schemeClr val="accent2"/>
                </a:solidFill>
              </a:rPr>
              <a:t>It is the most important measurement you will do as a clinician</a:t>
            </a:r>
          </a:p>
        </p:txBody>
      </p:sp>
    </p:spTree>
    <p:extLst>
      <p:ext uri="{BB962C8B-B14F-4D97-AF65-F5344CB8AC3E}">
        <p14:creationId xmlns:p14="http://schemas.microsoft.com/office/powerpoint/2010/main" val="40232372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43DF9-813D-B649-BDDB-F6CEAF458B8B}"/>
              </a:ext>
            </a:extLst>
          </p:cNvPr>
          <p:cNvSpPr>
            <a:spLocks noGrp="1"/>
          </p:cNvSpPr>
          <p:nvPr>
            <p:ph type="title"/>
          </p:nvPr>
        </p:nvSpPr>
        <p:spPr>
          <a:xfrm>
            <a:off x="677333" y="156238"/>
            <a:ext cx="8596668" cy="1320800"/>
          </a:xfrm>
        </p:spPr>
        <p:txBody>
          <a:bodyPr>
            <a:normAutofit/>
          </a:bodyPr>
          <a:lstStyle/>
          <a:p>
            <a:pPr algn="ctr"/>
            <a:r>
              <a:rPr lang="en-US" sz="2800" b="1" dirty="0">
                <a:solidFill>
                  <a:schemeClr val="accent2"/>
                </a:solidFill>
              </a:rPr>
              <a:t>Vision as a process of Projection</a:t>
            </a:r>
            <a:br>
              <a:rPr lang="en-US" sz="2800" b="1" dirty="0">
                <a:solidFill>
                  <a:schemeClr val="accent2"/>
                </a:solidFill>
              </a:rPr>
            </a:br>
            <a:r>
              <a:rPr lang="en-US" sz="2800" b="1" dirty="0">
                <a:solidFill>
                  <a:schemeClr val="accent2"/>
                </a:solidFill>
              </a:rPr>
              <a:t>Skeffington—The Emergent</a:t>
            </a:r>
          </a:p>
        </p:txBody>
      </p:sp>
      <p:sp>
        <p:nvSpPr>
          <p:cNvPr id="5" name="Text Placeholder 4">
            <a:extLst>
              <a:ext uri="{FF2B5EF4-FFF2-40B4-BE49-F238E27FC236}">
                <a16:creationId xmlns:a16="http://schemas.microsoft.com/office/drawing/2014/main" id="{F914E7C0-625A-994B-A574-6172A7AE2661}"/>
              </a:ext>
            </a:extLst>
          </p:cNvPr>
          <p:cNvSpPr>
            <a:spLocks noGrp="1"/>
          </p:cNvSpPr>
          <p:nvPr>
            <p:ph type="body" idx="1"/>
          </p:nvPr>
        </p:nvSpPr>
        <p:spPr>
          <a:xfrm>
            <a:off x="544476" y="1477038"/>
            <a:ext cx="4185623" cy="45719"/>
          </a:xfrm>
        </p:spPr>
        <p:txBody>
          <a:bodyPr/>
          <a:lstStyle/>
          <a:p>
            <a:endParaRPr lang="en-US" dirty="0"/>
          </a:p>
        </p:txBody>
      </p:sp>
      <p:sp>
        <p:nvSpPr>
          <p:cNvPr id="6" name="Content Placeholder 5">
            <a:extLst>
              <a:ext uri="{FF2B5EF4-FFF2-40B4-BE49-F238E27FC236}">
                <a16:creationId xmlns:a16="http://schemas.microsoft.com/office/drawing/2014/main" id="{F9356681-D3C3-CD4B-AE57-A6D36F8C3AC9}"/>
              </a:ext>
            </a:extLst>
          </p:cNvPr>
          <p:cNvSpPr>
            <a:spLocks noGrp="1"/>
          </p:cNvSpPr>
          <p:nvPr>
            <p:ph sz="half" idx="2"/>
          </p:nvPr>
        </p:nvSpPr>
        <p:spPr>
          <a:xfrm>
            <a:off x="657190" y="1592416"/>
            <a:ext cx="5251241" cy="5109346"/>
          </a:xfrm>
        </p:spPr>
        <p:txBody>
          <a:bodyPr>
            <a:normAutofit/>
          </a:bodyPr>
          <a:lstStyle/>
          <a:p>
            <a:r>
              <a:rPr lang="en-US" sz="2000" b="1" dirty="0">
                <a:solidFill>
                  <a:schemeClr val="accent2"/>
                </a:solidFill>
              </a:rPr>
              <a:t>It is a projection into and interaction with the world around us</a:t>
            </a:r>
          </a:p>
          <a:p>
            <a:r>
              <a:rPr lang="en-US" sz="2000" b="1" dirty="0">
                <a:solidFill>
                  <a:schemeClr val="accent2"/>
                </a:solidFill>
              </a:rPr>
              <a:t>It includes both Input and Output as an ongoing process</a:t>
            </a:r>
          </a:p>
          <a:p>
            <a:r>
              <a:rPr lang="en-US" sz="2000" b="1" dirty="0">
                <a:solidFill>
                  <a:schemeClr val="accent2"/>
                </a:solidFill>
              </a:rPr>
              <a:t>This interpretation is on ALL levels of perception that includes integration of movement through Visual, Cortical, and Vestibular processes</a:t>
            </a:r>
          </a:p>
          <a:p>
            <a:r>
              <a:rPr lang="en-US" sz="2000" b="1" dirty="0">
                <a:solidFill>
                  <a:schemeClr val="accent2"/>
                </a:solidFill>
              </a:rPr>
              <a:t>“The ”What to do” is compounded out of the experiences of ALL of the inputs of the WHOLE body…and organism”</a:t>
            </a:r>
          </a:p>
          <a:p>
            <a:r>
              <a:rPr lang="en-US" sz="2000" b="1" dirty="0">
                <a:solidFill>
                  <a:schemeClr val="accent2"/>
                </a:solidFill>
              </a:rPr>
              <a:t>“Stresses bring constriction in the movement patterns.  The constriction IS the visual problem.”</a:t>
            </a:r>
          </a:p>
        </p:txBody>
      </p:sp>
      <p:sp>
        <p:nvSpPr>
          <p:cNvPr id="7" name="Text Placeholder 6">
            <a:extLst>
              <a:ext uri="{FF2B5EF4-FFF2-40B4-BE49-F238E27FC236}">
                <a16:creationId xmlns:a16="http://schemas.microsoft.com/office/drawing/2014/main" id="{E99BFC65-3EF8-BE4D-903F-945FB8F0FAEB}"/>
              </a:ext>
            </a:extLst>
          </p:cNvPr>
          <p:cNvSpPr>
            <a:spLocks noGrp="1"/>
          </p:cNvSpPr>
          <p:nvPr>
            <p:ph type="body" sz="quarter" idx="3"/>
          </p:nvPr>
        </p:nvSpPr>
        <p:spPr>
          <a:xfrm>
            <a:off x="5791768" y="1477038"/>
            <a:ext cx="4185618" cy="576262"/>
          </a:xfrm>
        </p:spPr>
        <p:txBody>
          <a:bodyPr/>
          <a:lstStyle/>
          <a:p>
            <a:endParaRPr lang="en-US" dirty="0"/>
          </a:p>
        </p:txBody>
      </p:sp>
      <p:sp>
        <p:nvSpPr>
          <p:cNvPr id="8" name="Content Placeholder 7">
            <a:extLst>
              <a:ext uri="{FF2B5EF4-FFF2-40B4-BE49-F238E27FC236}">
                <a16:creationId xmlns:a16="http://schemas.microsoft.com/office/drawing/2014/main" id="{44069CCE-AB06-F047-A71A-A786B33A275C}"/>
              </a:ext>
            </a:extLst>
          </p:cNvPr>
          <p:cNvSpPr>
            <a:spLocks noGrp="1"/>
          </p:cNvSpPr>
          <p:nvPr>
            <p:ph sz="quarter" idx="4"/>
          </p:nvPr>
        </p:nvSpPr>
        <p:spPr>
          <a:xfrm>
            <a:off x="8753824" y="3523357"/>
            <a:ext cx="4185617" cy="3304117"/>
          </a:xfrm>
        </p:spPr>
        <p:txBody>
          <a:bodyPr/>
          <a:lstStyle/>
          <a:p>
            <a:r>
              <a:rPr lang="en-US" dirty="0"/>
              <a:t> </a:t>
            </a:r>
          </a:p>
        </p:txBody>
      </p:sp>
      <p:pic>
        <p:nvPicPr>
          <p:cNvPr id="9" name="Picture 4">
            <a:extLst>
              <a:ext uri="{FF2B5EF4-FFF2-40B4-BE49-F238E27FC236}">
                <a16:creationId xmlns:a16="http://schemas.microsoft.com/office/drawing/2014/main" id="{2AF3844D-5724-DD46-B7A6-91DBBFD7E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172" t="5634" r="7547" b="61972"/>
          <a:stretch>
            <a:fillRect/>
          </a:stretch>
        </p:blipFill>
        <p:spPr bwMode="auto">
          <a:xfrm>
            <a:off x="6561279" y="1553799"/>
            <a:ext cx="2192545" cy="280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 name="Picture 5" descr="tunnel-vision-e1422556184346">
            <a:extLst>
              <a:ext uri="{FF2B5EF4-FFF2-40B4-BE49-F238E27FC236}">
                <a16:creationId xmlns:a16="http://schemas.microsoft.com/office/drawing/2014/main" id="{D7FE5355-B002-1B47-9ADA-F0B3A75EC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384" y="4407641"/>
            <a:ext cx="2800386" cy="236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4120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FB8E-6F31-C24D-B25D-1008C725B7E9}"/>
              </a:ext>
            </a:extLst>
          </p:cNvPr>
          <p:cNvSpPr>
            <a:spLocks noGrp="1"/>
          </p:cNvSpPr>
          <p:nvPr>
            <p:ph type="ctrTitle"/>
          </p:nvPr>
        </p:nvSpPr>
        <p:spPr>
          <a:xfrm>
            <a:off x="1507067" y="1452377"/>
            <a:ext cx="7634984" cy="752734"/>
          </a:xfrm>
        </p:spPr>
        <p:txBody>
          <a:bodyPr/>
          <a:lstStyle/>
          <a:p>
            <a:pPr algn="ctr"/>
            <a:r>
              <a:rPr lang="en-US" sz="4000" b="1" dirty="0">
                <a:solidFill>
                  <a:schemeClr val="accent2"/>
                </a:solidFill>
              </a:rPr>
              <a:t>Vision as a Process of Projection</a:t>
            </a:r>
            <a:br>
              <a:rPr lang="en-US" b="1" dirty="0">
                <a:solidFill>
                  <a:schemeClr val="accent2"/>
                </a:solidFill>
              </a:rPr>
            </a:br>
            <a:r>
              <a:rPr lang="en-US" sz="3200" b="1" dirty="0">
                <a:solidFill>
                  <a:schemeClr val="accent2"/>
                </a:solidFill>
              </a:rPr>
              <a:t>Skeffington—The Emergent</a:t>
            </a:r>
          </a:p>
        </p:txBody>
      </p:sp>
      <p:sp>
        <p:nvSpPr>
          <p:cNvPr id="7" name="Subtitle 6">
            <a:extLst>
              <a:ext uri="{FF2B5EF4-FFF2-40B4-BE49-F238E27FC236}">
                <a16:creationId xmlns:a16="http://schemas.microsoft.com/office/drawing/2014/main" id="{D1F2EEB5-3C8E-EB4F-B3C2-747E73DF5DC0}"/>
              </a:ext>
            </a:extLst>
          </p:cNvPr>
          <p:cNvSpPr>
            <a:spLocks noGrp="1"/>
          </p:cNvSpPr>
          <p:nvPr>
            <p:ph type="subTitle" idx="1"/>
          </p:nvPr>
        </p:nvSpPr>
        <p:spPr>
          <a:xfrm>
            <a:off x="1214184" y="2743200"/>
            <a:ext cx="7927867" cy="3513738"/>
          </a:xfrm>
        </p:spPr>
        <p:txBody>
          <a:bodyPr>
            <a:normAutofit/>
          </a:bodyPr>
          <a:lstStyle/>
          <a:p>
            <a:pPr algn="ctr"/>
            <a:r>
              <a:rPr lang="en-US" sz="2800" b="1" dirty="0">
                <a:solidFill>
                  <a:schemeClr val="accent2"/>
                </a:solidFill>
              </a:rPr>
              <a:t>Vision is an Emergent</a:t>
            </a:r>
          </a:p>
          <a:p>
            <a:pPr algn="ctr"/>
            <a:endParaRPr lang="en-US" sz="2800" b="1" dirty="0">
              <a:solidFill>
                <a:schemeClr val="accent2"/>
              </a:solidFill>
            </a:endParaRPr>
          </a:p>
          <a:p>
            <a:pPr marL="457200" indent="-457200" algn="l">
              <a:buFont typeface="Wingdings" pitchFamily="2" charset="2"/>
              <a:buChar char="Ø"/>
            </a:pPr>
            <a:r>
              <a:rPr lang="en-US" sz="2400" b="1" dirty="0">
                <a:solidFill>
                  <a:schemeClr val="accent2"/>
                </a:solidFill>
              </a:rPr>
              <a:t>It is projection</a:t>
            </a:r>
          </a:p>
          <a:p>
            <a:pPr marL="457200" indent="-457200" algn="l">
              <a:buFont typeface="Wingdings" pitchFamily="2" charset="2"/>
              <a:buChar char="Ø"/>
            </a:pPr>
            <a:r>
              <a:rPr lang="en-US" sz="2400" b="1" dirty="0">
                <a:solidFill>
                  <a:schemeClr val="accent2"/>
                </a:solidFill>
              </a:rPr>
              <a:t>It is our belief that this is what we are measuring with the </a:t>
            </a:r>
            <a:r>
              <a:rPr lang="en-US" sz="2400" b="1" dirty="0" err="1">
                <a:solidFill>
                  <a:schemeClr val="accent2"/>
                </a:solidFill>
              </a:rPr>
              <a:t>Campimetric</a:t>
            </a:r>
            <a:r>
              <a:rPr lang="en-US" sz="2400" b="1" dirty="0">
                <a:solidFill>
                  <a:schemeClr val="accent2"/>
                </a:solidFill>
              </a:rPr>
              <a:t> field</a:t>
            </a:r>
          </a:p>
          <a:p>
            <a:pPr marL="457200" indent="-457200" algn="l">
              <a:buFont typeface="Wingdings" pitchFamily="2" charset="2"/>
              <a:buChar char="Ø"/>
            </a:pPr>
            <a:r>
              <a:rPr lang="en-US" sz="2400" b="1" dirty="0">
                <a:solidFill>
                  <a:schemeClr val="accent2"/>
                </a:solidFill>
              </a:rPr>
              <a:t>”The whole cookie” Abe Shapiro</a:t>
            </a:r>
          </a:p>
        </p:txBody>
      </p:sp>
    </p:spTree>
    <p:extLst>
      <p:ext uri="{BB962C8B-B14F-4D97-AF65-F5344CB8AC3E}">
        <p14:creationId xmlns:p14="http://schemas.microsoft.com/office/powerpoint/2010/main" val="587971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7719-0597-C947-B04C-424531506D5A}"/>
              </a:ext>
            </a:extLst>
          </p:cNvPr>
          <p:cNvSpPr>
            <a:spLocks noGrp="1"/>
          </p:cNvSpPr>
          <p:nvPr>
            <p:ph type="title"/>
          </p:nvPr>
        </p:nvSpPr>
        <p:spPr/>
        <p:txBody>
          <a:bodyPr/>
          <a:lstStyle/>
          <a:p>
            <a:pPr algn="ctr"/>
            <a:r>
              <a:rPr lang="en-US" b="1" dirty="0">
                <a:solidFill>
                  <a:schemeClr val="accent2"/>
                </a:solidFill>
              </a:rPr>
              <a:t>Possible Patient Perception With Visual Field Constrictions</a:t>
            </a:r>
          </a:p>
        </p:txBody>
      </p:sp>
      <p:pic>
        <p:nvPicPr>
          <p:cNvPr id="5" name="Picture 3" descr="A picture containing table, computer, desk, book&#10;&#10;Description automatically generated">
            <a:extLst>
              <a:ext uri="{FF2B5EF4-FFF2-40B4-BE49-F238E27FC236}">
                <a16:creationId xmlns:a16="http://schemas.microsoft.com/office/drawing/2014/main" id="{42BBC4AE-D9A3-4940-AF67-3432E3AED75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32269" y="2160588"/>
            <a:ext cx="3874249"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 picture containing indoor, person, small, sitting&#10;&#10;Description automatically generated">
            <a:extLst>
              <a:ext uri="{FF2B5EF4-FFF2-40B4-BE49-F238E27FC236}">
                <a16:creationId xmlns:a16="http://schemas.microsoft.com/office/drawing/2014/main" id="{3CB309E5-B0D8-4841-8A7D-08C074F035B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42564" t="42126" r="37509" b="35603"/>
          <a:stretch>
            <a:fillRect/>
          </a:stretch>
        </p:blipFill>
        <p:spPr bwMode="auto">
          <a:xfrm>
            <a:off x="6325020" y="1714500"/>
            <a:ext cx="2512102" cy="280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dark, sitting, lit, clock&#10;&#10;Description automatically generated">
            <a:extLst>
              <a:ext uri="{FF2B5EF4-FFF2-40B4-BE49-F238E27FC236}">
                <a16:creationId xmlns:a16="http://schemas.microsoft.com/office/drawing/2014/main" id="{A62BA8F2-938C-7F48-81F2-A414CD169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359" t="38954" r="35014" b="35660"/>
          <a:stretch>
            <a:fillRect/>
          </a:stretch>
        </p:blipFill>
        <p:spPr bwMode="auto">
          <a:xfrm>
            <a:off x="6403369" y="4699766"/>
            <a:ext cx="2433753" cy="215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26158839-A467-0442-A72D-081A78C97547}"/>
              </a:ext>
            </a:extLst>
          </p:cNvPr>
          <p:cNvSpPr/>
          <p:nvPr/>
        </p:nvSpPr>
        <p:spPr>
          <a:xfrm>
            <a:off x="7034700" y="4618486"/>
            <a:ext cx="1171090" cy="369332"/>
          </a:xfrm>
          <a:prstGeom prst="rect">
            <a:avLst/>
          </a:prstGeom>
        </p:spPr>
        <p:txBody>
          <a:bodyPr wrap="square">
            <a:spAutoFit/>
          </a:bodyPr>
          <a:lstStyle/>
          <a:p>
            <a:r>
              <a:rPr lang="en-US" altLang="en-US" dirty="0">
                <a:solidFill>
                  <a:srgbClr val="FFFF00"/>
                </a:solidFill>
              </a:rPr>
              <a:t>Tunneling</a:t>
            </a:r>
            <a:endParaRPr lang="en-US" dirty="0"/>
          </a:p>
        </p:txBody>
      </p:sp>
      <p:sp>
        <p:nvSpPr>
          <p:cNvPr id="12" name="Rectangle 11">
            <a:extLst>
              <a:ext uri="{FF2B5EF4-FFF2-40B4-BE49-F238E27FC236}">
                <a16:creationId xmlns:a16="http://schemas.microsoft.com/office/drawing/2014/main" id="{54CD3142-6BC0-D242-BD8A-4E01B46C866E}"/>
              </a:ext>
            </a:extLst>
          </p:cNvPr>
          <p:cNvSpPr/>
          <p:nvPr/>
        </p:nvSpPr>
        <p:spPr>
          <a:xfrm>
            <a:off x="6828509" y="2113277"/>
            <a:ext cx="1484702" cy="369332"/>
          </a:xfrm>
          <a:prstGeom prst="rect">
            <a:avLst/>
          </a:prstGeom>
        </p:spPr>
        <p:txBody>
          <a:bodyPr wrap="none">
            <a:spAutoFit/>
          </a:bodyPr>
          <a:lstStyle/>
          <a:p>
            <a:r>
              <a:rPr lang="en-US" altLang="en-US" dirty="0">
                <a:solidFill>
                  <a:srgbClr val="FFFF00"/>
                </a:solidFill>
              </a:rPr>
              <a:t>Compression</a:t>
            </a:r>
            <a:endParaRPr lang="en-US" dirty="0"/>
          </a:p>
        </p:txBody>
      </p:sp>
    </p:spTree>
    <p:extLst>
      <p:ext uri="{BB962C8B-B14F-4D97-AF65-F5344CB8AC3E}">
        <p14:creationId xmlns:p14="http://schemas.microsoft.com/office/powerpoint/2010/main" val="39977350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ED52E-164F-0F47-8BB9-7EF1B6C6B46D}"/>
              </a:ext>
            </a:extLst>
          </p:cNvPr>
          <p:cNvSpPr>
            <a:spLocks noGrp="1"/>
          </p:cNvSpPr>
          <p:nvPr>
            <p:ph type="title"/>
          </p:nvPr>
        </p:nvSpPr>
        <p:spPr/>
        <p:txBody>
          <a:bodyPr/>
          <a:lstStyle/>
          <a:p>
            <a:pPr algn="ctr"/>
            <a:r>
              <a:rPr lang="en-US" b="1" dirty="0">
                <a:solidFill>
                  <a:schemeClr val="accent2"/>
                </a:solidFill>
              </a:rPr>
              <a:t>The Kinetic Visual Field</a:t>
            </a:r>
            <a:br>
              <a:rPr lang="en-US" b="1" dirty="0">
                <a:solidFill>
                  <a:schemeClr val="accent2"/>
                </a:solidFill>
              </a:rPr>
            </a:br>
            <a:r>
              <a:rPr lang="en-US" sz="2800" b="1" dirty="0">
                <a:solidFill>
                  <a:schemeClr val="accent2"/>
                </a:solidFill>
              </a:rPr>
              <a:t>The Abnormal Visual Field</a:t>
            </a:r>
            <a:endParaRPr lang="en-US" b="1" dirty="0">
              <a:solidFill>
                <a:schemeClr val="accent2"/>
              </a:solidFill>
            </a:endParaRPr>
          </a:p>
        </p:txBody>
      </p:sp>
      <p:pic>
        <p:nvPicPr>
          <p:cNvPr id="4" name="Picture 2" descr="syntonics 045">
            <a:extLst>
              <a:ext uri="{FF2B5EF4-FFF2-40B4-BE49-F238E27FC236}">
                <a16:creationId xmlns:a16="http://schemas.microsoft.com/office/drawing/2014/main" id="{F94BD5CD-1497-FD41-A7C2-7A3BA2F8AF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166" t="4445" r="14166" b="10001"/>
          <a:stretch>
            <a:fillRect/>
          </a:stretch>
        </p:blipFill>
        <p:spPr bwMode="auto">
          <a:xfrm>
            <a:off x="137688" y="1723869"/>
            <a:ext cx="3124553" cy="232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onstricted field">
            <a:extLst>
              <a:ext uri="{FF2B5EF4-FFF2-40B4-BE49-F238E27FC236}">
                <a16:creationId xmlns:a16="http://schemas.microsoft.com/office/drawing/2014/main" id="{E44A45FF-9AFA-2541-866A-E3C5F5EAC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10" t="21312" b="14754"/>
          <a:stretch>
            <a:fillRect/>
          </a:stretch>
        </p:blipFill>
        <p:spPr bwMode="auto">
          <a:xfrm>
            <a:off x="3262241" y="1706459"/>
            <a:ext cx="3090144" cy="234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DSC07224">
            <a:extLst>
              <a:ext uri="{FF2B5EF4-FFF2-40B4-BE49-F238E27FC236}">
                <a16:creationId xmlns:a16="http://schemas.microsoft.com/office/drawing/2014/main" id="{3CC085CC-779E-4940-BEC2-6F7D3613C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5474" y="1706459"/>
            <a:ext cx="3518174" cy="234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syntonics 046">
            <a:extLst>
              <a:ext uri="{FF2B5EF4-FFF2-40B4-BE49-F238E27FC236}">
                <a16:creationId xmlns:a16="http://schemas.microsoft.com/office/drawing/2014/main" id="{1D1DCDAF-FA28-D740-B92B-79D268237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038" t="3076" r="14815" b="9232"/>
          <a:stretch>
            <a:fillRect/>
          </a:stretch>
        </p:blipFill>
        <p:spPr bwMode="auto">
          <a:xfrm>
            <a:off x="42939" y="4293693"/>
            <a:ext cx="3219302" cy="232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untitled1">
            <a:extLst>
              <a:ext uri="{FF2B5EF4-FFF2-40B4-BE49-F238E27FC236}">
                <a16:creationId xmlns:a16="http://schemas.microsoft.com/office/drawing/2014/main" id="{BCD6E452-D272-3942-A9B7-AA9D65C880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2242" y="4276283"/>
            <a:ext cx="3090144" cy="225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DSC07228">
            <a:extLst>
              <a:ext uri="{FF2B5EF4-FFF2-40B4-BE49-F238E27FC236}">
                <a16:creationId xmlns:a16="http://schemas.microsoft.com/office/drawing/2014/main" id="{6B4B2A94-77A0-4C46-9E4C-9E9A0DE127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2385" y="4163815"/>
            <a:ext cx="3520487" cy="23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26294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A930-8CFC-8843-B9EC-F6E441967199}"/>
              </a:ext>
            </a:extLst>
          </p:cNvPr>
          <p:cNvSpPr>
            <a:spLocks noGrp="1"/>
          </p:cNvSpPr>
          <p:nvPr>
            <p:ph type="title"/>
          </p:nvPr>
        </p:nvSpPr>
        <p:spPr/>
        <p:txBody>
          <a:bodyPr/>
          <a:lstStyle/>
          <a:p>
            <a:pPr algn="ctr"/>
            <a:r>
              <a:rPr lang="en-US" b="1" dirty="0">
                <a:solidFill>
                  <a:schemeClr val="accent2"/>
                </a:solidFill>
              </a:rPr>
              <a:t>Example of Visual Fields Before and After Concussion Then After </a:t>
            </a:r>
            <a:r>
              <a:rPr lang="en-US" b="1" dirty="0" err="1">
                <a:solidFill>
                  <a:schemeClr val="accent2"/>
                </a:solidFill>
              </a:rPr>
              <a:t>Syntonics</a:t>
            </a:r>
            <a:endParaRPr lang="en-US" b="1" dirty="0">
              <a:solidFill>
                <a:schemeClr val="accent2"/>
              </a:solidFill>
            </a:endParaRPr>
          </a:p>
        </p:txBody>
      </p:sp>
      <p:pic>
        <p:nvPicPr>
          <p:cNvPr id="5" name="Content Placeholder 5" descr="IMG_5683.JPG">
            <a:extLst>
              <a:ext uri="{FF2B5EF4-FFF2-40B4-BE49-F238E27FC236}">
                <a16:creationId xmlns:a16="http://schemas.microsoft.com/office/drawing/2014/main" id="{4C2209C8-4F9E-734B-A397-C8279F22CE81}"/>
              </a:ext>
            </a:extLst>
          </p:cNvPr>
          <p:cNvPicPr>
            <a:picLocks noGrp="1" noChangeAspect="1"/>
          </p:cNvPicPr>
          <p:nvPr>
            <p:ph sz="half" idx="1"/>
          </p:nvPr>
        </p:nvPicPr>
        <p:blipFill>
          <a:blip r:embed="rId2"/>
          <a:stretch>
            <a:fillRect/>
          </a:stretch>
        </p:blipFill>
        <p:spPr>
          <a:xfrm>
            <a:off x="1489385" y="2160588"/>
            <a:ext cx="2560018" cy="3881437"/>
          </a:xfrm>
        </p:spPr>
      </p:pic>
      <p:pic>
        <p:nvPicPr>
          <p:cNvPr id="6" name="Content Placeholder 5" descr="IMG_5682.JPG">
            <a:extLst>
              <a:ext uri="{FF2B5EF4-FFF2-40B4-BE49-F238E27FC236}">
                <a16:creationId xmlns:a16="http://schemas.microsoft.com/office/drawing/2014/main" id="{B4025B44-6061-E94F-9014-22F0EB00CF20}"/>
              </a:ext>
            </a:extLst>
          </p:cNvPr>
          <p:cNvPicPr>
            <a:picLocks noGrp="1" noChangeAspect="1"/>
          </p:cNvPicPr>
          <p:nvPr>
            <p:ph sz="half" idx="2"/>
          </p:nvPr>
        </p:nvPicPr>
        <p:blipFill>
          <a:blip r:embed="rId3"/>
          <a:stretch>
            <a:fillRect/>
          </a:stretch>
        </p:blipFill>
        <p:spPr>
          <a:xfrm>
            <a:off x="5604095" y="2119108"/>
            <a:ext cx="2918971" cy="4288678"/>
          </a:xfrm>
        </p:spPr>
      </p:pic>
    </p:spTree>
    <p:extLst>
      <p:ext uri="{BB962C8B-B14F-4D97-AF65-F5344CB8AC3E}">
        <p14:creationId xmlns:p14="http://schemas.microsoft.com/office/powerpoint/2010/main" val="7549591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55791-7DA1-CA43-8337-7EE0800ECD0E}"/>
              </a:ext>
            </a:extLst>
          </p:cNvPr>
          <p:cNvSpPr>
            <a:spLocks noGrp="1"/>
          </p:cNvSpPr>
          <p:nvPr>
            <p:ph type="title"/>
          </p:nvPr>
        </p:nvSpPr>
        <p:spPr/>
        <p:txBody>
          <a:bodyPr>
            <a:normAutofit/>
          </a:bodyPr>
          <a:lstStyle/>
          <a:p>
            <a:pPr algn="ctr"/>
            <a:r>
              <a:rPr lang="en-US" b="1" dirty="0">
                <a:solidFill>
                  <a:schemeClr val="accent2"/>
                </a:solidFill>
              </a:rPr>
              <a:t>The Kinetic, Functional Field</a:t>
            </a:r>
          </a:p>
        </p:txBody>
      </p:sp>
      <p:sp>
        <p:nvSpPr>
          <p:cNvPr id="3" name="Text Placeholder 2">
            <a:extLst>
              <a:ext uri="{FF2B5EF4-FFF2-40B4-BE49-F238E27FC236}">
                <a16:creationId xmlns:a16="http://schemas.microsoft.com/office/drawing/2014/main" id="{592A74D9-4DE1-F742-A107-0EAB78C78993}"/>
              </a:ext>
            </a:extLst>
          </p:cNvPr>
          <p:cNvSpPr>
            <a:spLocks noGrp="1"/>
          </p:cNvSpPr>
          <p:nvPr>
            <p:ph type="body" idx="1"/>
          </p:nvPr>
        </p:nvSpPr>
        <p:spPr/>
        <p:txBody>
          <a:bodyPr>
            <a:normAutofit/>
          </a:bodyPr>
          <a:lstStyle/>
          <a:p>
            <a:pPr algn="ctr"/>
            <a:r>
              <a:rPr lang="en-US" sz="4000" b="1" dirty="0">
                <a:solidFill>
                  <a:schemeClr val="accent2"/>
                </a:solidFill>
              </a:rPr>
              <a:t>Measurement</a:t>
            </a:r>
          </a:p>
        </p:txBody>
      </p:sp>
    </p:spTree>
    <p:extLst>
      <p:ext uri="{BB962C8B-B14F-4D97-AF65-F5344CB8AC3E}">
        <p14:creationId xmlns:p14="http://schemas.microsoft.com/office/powerpoint/2010/main" val="36104798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C07B6-6B2F-EE4C-B1CF-10A67216E080}"/>
              </a:ext>
            </a:extLst>
          </p:cNvPr>
          <p:cNvSpPr>
            <a:spLocks noGrp="1"/>
          </p:cNvSpPr>
          <p:nvPr>
            <p:ph type="title"/>
          </p:nvPr>
        </p:nvSpPr>
        <p:spPr/>
        <p:txBody>
          <a:bodyPr/>
          <a:lstStyle/>
          <a:p>
            <a:pPr algn="ctr"/>
            <a:r>
              <a:rPr lang="en-US" b="1" dirty="0">
                <a:solidFill>
                  <a:schemeClr val="accent2"/>
                </a:solidFill>
              </a:rPr>
              <a:t>What Is Functional Visual Field Measurement?</a:t>
            </a:r>
          </a:p>
        </p:txBody>
      </p:sp>
      <p:sp>
        <p:nvSpPr>
          <p:cNvPr id="3" name="Content Placeholder 2">
            <a:extLst>
              <a:ext uri="{FF2B5EF4-FFF2-40B4-BE49-F238E27FC236}">
                <a16:creationId xmlns:a16="http://schemas.microsoft.com/office/drawing/2014/main" id="{16FDD7D4-E893-BA4F-958E-E6C68E1840BB}"/>
              </a:ext>
            </a:extLst>
          </p:cNvPr>
          <p:cNvSpPr>
            <a:spLocks noGrp="1"/>
          </p:cNvSpPr>
          <p:nvPr>
            <p:ph idx="1"/>
          </p:nvPr>
        </p:nvSpPr>
        <p:spPr/>
        <p:txBody>
          <a:bodyPr/>
          <a:lstStyle/>
          <a:p>
            <a:r>
              <a:rPr lang="en-US" sz="2400" b="1" dirty="0">
                <a:solidFill>
                  <a:schemeClr val="accent2"/>
                </a:solidFill>
              </a:rPr>
              <a:t>Definition:   That area which may be seen without eye movement</a:t>
            </a:r>
          </a:p>
          <a:p>
            <a:pPr marL="0" indent="0">
              <a:buNone/>
            </a:pPr>
            <a:endParaRPr lang="en-US" sz="2400" b="1" dirty="0">
              <a:solidFill>
                <a:schemeClr val="accent2"/>
              </a:solidFill>
            </a:endParaRPr>
          </a:p>
          <a:p>
            <a:r>
              <a:rPr lang="en-US" sz="2400" b="1" dirty="0">
                <a:solidFill>
                  <a:schemeClr val="accent2"/>
                </a:solidFill>
              </a:rPr>
              <a:t>A subjective examination of the sensory pathways</a:t>
            </a:r>
          </a:p>
          <a:p>
            <a:endParaRPr lang="en-US" dirty="0"/>
          </a:p>
        </p:txBody>
      </p:sp>
    </p:spTree>
    <p:extLst>
      <p:ext uri="{BB962C8B-B14F-4D97-AF65-F5344CB8AC3E}">
        <p14:creationId xmlns:p14="http://schemas.microsoft.com/office/powerpoint/2010/main" val="2042149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3FD50-8106-7C4F-982D-A38257E80E76}"/>
              </a:ext>
            </a:extLst>
          </p:cNvPr>
          <p:cNvSpPr>
            <a:spLocks noGrp="1"/>
          </p:cNvSpPr>
          <p:nvPr>
            <p:ph type="title"/>
          </p:nvPr>
        </p:nvSpPr>
        <p:spPr>
          <a:xfrm>
            <a:off x="677333" y="156237"/>
            <a:ext cx="8596668" cy="1597611"/>
          </a:xfrm>
        </p:spPr>
        <p:txBody>
          <a:bodyPr>
            <a:normAutofit fontScale="90000"/>
          </a:bodyPr>
          <a:lstStyle/>
          <a:p>
            <a:pPr algn="ctr"/>
            <a:r>
              <a:rPr lang="en-US" altLang="en-US" b="1" dirty="0">
                <a:solidFill>
                  <a:schemeClr val="accent2"/>
                </a:solidFill>
              </a:rPr>
              <a:t>The Kinetic Visual Field</a:t>
            </a:r>
            <a:br>
              <a:rPr lang="en-US" altLang="en-US" b="1" dirty="0">
                <a:solidFill>
                  <a:schemeClr val="accent2"/>
                </a:solidFill>
              </a:rPr>
            </a:br>
            <a:r>
              <a:rPr lang="en-US" altLang="en-US" sz="3100" b="1" dirty="0">
                <a:solidFill>
                  <a:schemeClr val="accent2"/>
                </a:solidFill>
              </a:rPr>
              <a:t>Instruments</a:t>
            </a:r>
            <a:br>
              <a:rPr lang="en-US" altLang="en-US" sz="3100" b="1" dirty="0">
                <a:solidFill>
                  <a:schemeClr val="accent2"/>
                </a:solidFill>
              </a:rPr>
            </a:br>
            <a:r>
              <a:rPr lang="en-US" altLang="en-US" sz="3100" b="1" dirty="0">
                <a:solidFill>
                  <a:schemeClr val="accent2"/>
                </a:solidFill>
              </a:rPr>
              <a:t>The C &amp; J Stereo Campimeter</a:t>
            </a:r>
            <a:br>
              <a:rPr lang="en-US" altLang="en-US" b="1" dirty="0">
                <a:solidFill>
                  <a:schemeClr val="accent2"/>
                </a:solidFill>
              </a:rPr>
            </a:br>
            <a:endParaRPr lang="en-US" dirty="0"/>
          </a:p>
        </p:txBody>
      </p:sp>
      <p:sp>
        <p:nvSpPr>
          <p:cNvPr id="3" name="Text Placeholder 2">
            <a:extLst>
              <a:ext uri="{FF2B5EF4-FFF2-40B4-BE49-F238E27FC236}">
                <a16:creationId xmlns:a16="http://schemas.microsoft.com/office/drawing/2014/main" id="{A7C947F8-2237-4345-9379-2493E5D4A1C4}"/>
              </a:ext>
            </a:extLst>
          </p:cNvPr>
          <p:cNvSpPr>
            <a:spLocks noGrp="1"/>
          </p:cNvSpPr>
          <p:nvPr>
            <p:ph type="body" idx="1"/>
          </p:nvPr>
        </p:nvSpPr>
        <p:spPr/>
        <p:txBody>
          <a:bodyPr/>
          <a:lstStyle/>
          <a:p>
            <a:r>
              <a:rPr lang="en-US" b="1" dirty="0">
                <a:solidFill>
                  <a:schemeClr val="accent2"/>
                </a:solidFill>
              </a:rPr>
              <a:t>C &amp; J Stereo Campimeter</a:t>
            </a:r>
          </a:p>
        </p:txBody>
      </p:sp>
      <p:pic>
        <p:nvPicPr>
          <p:cNvPr id="7" name="Content Placeholder 6" descr="P1070861">
            <a:extLst>
              <a:ext uri="{FF2B5EF4-FFF2-40B4-BE49-F238E27FC236}">
                <a16:creationId xmlns:a16="http://schemas.microsoft.com/office/drawing/2014/main" id="{9E80C8DF-3923-C949-B149-103DEEED874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69715" y="2238051"/>
            <a:ext cx="5470150" cy="4105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7481ED47-1C8C-C24E-A038-6EE4AB1238A7}"/>
              </a:ext>
            </a:extLst>
          </p:cNvPr>
          <p:cNvSpPr>
            <a:spLocks noGrp="1"/>
          </p:cNvSpPr>
          <p:nvPr>
            <p:ph type="body" sz="quarter" idx="3"/>
          </p:nvPr>
        </p:nvSpPr>
        <p:spPr>
          <a:xfrm rot="5400000" flipV="1">
            <a:off x="-3833591" y="2087878"/>
            <a:ext cx="932735" cy="2682243"/>
          </a:xfrm>
        </p:spPr>
        <p:txBody>
          <a:bodyPr/>
          <a:lstStyle/>
          <a:p>
            <a:endParaRPr lang="en-US" dirty="0"/>
          </a:p>
        </p:txBody>
      </p:sp>
      <p:pic>
        <p:nvPicPr>
          <p:cNvPr id="8" name="Content Placeholder 4" descr="IMG_4119.jpg">
            <a:extLst>
              <a:ext uri="{FF2B5EF4-FFF2-40B4-BE49-F238E27FC236}">
                <a16:creationId xmlns:a16="http://schemas.microsoft.com/office/drawing/2014/main" id="{C896C9C3-39F5-6346-847A-B03F457AD30A}"/>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362383" y="1880082"/>
            <a:ext cx="3609882" cy="482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9565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BCAE-5F5E-604C-9986-36C10DD1A954}"/>
              </a:ext>
            </a:extLst>
          </p:cNvPr>
          <p:cNvSpPr>
            <a:spLocks noGrp="1"/>
          </p:cNvSpPr>
          <p:nvPr>
            <p:ph type="title"/>
          </p:nvPr>
        </p:nvSpPr>
        <p:spPr/>
        <p:txBody>
          <a:bodyPr/>
          <a:lstStyle/>
          <a:p>
            <a:pPr algn="ctr"/>
            <a:r>
              <a:rPr lang="en-US" b="1" dirty="0">
                <a:solidFill>
                  <a:schemeClr val="accent2"/>
                </a:solidFill>
              </a:rPr>
              <a:t>Additional Campimeter Options</a:t>
            </a:r>
            <a:br>
              <a:rPr lang="en-US" b="1" dirty="0">
                <a:solidFill>
                  <a:schemeClr val="accent2"/>
                </a:solidFill>
              </a:rPr>
            </a:br>
            <a:endParaRPr lang="en-US" b="1" dirty="0">
              <a:solidFill>
                <a:schemeClr val="accent2"/>
              </a:solidFill>
            </a:endParaRPr>
          </a:p>
        </p:txBody>
      </p:sp>
      <p:sp>
        <p:nvSpPr>
          <p:cNvPr id="3" name="Text Placeholder 2">
            <a:extLst>
              <a:ext uri="{FF2B5EF4-FFF2-40B4-BE49-F238E27FC236}">
                <a16:creationId xmlns:a16="http://schemas.microsoft.com/office/drawing/2014/main" id="{E20713BC-BCD4-8C4B-A8FF-A28011FD358C}"/>
              </a:ext>
            </a:extLst>
          </p:cNvPr>
          <p:cNvSpPr>
            <a:spLocks noGrp="1"/>
          </p:cNvSpPr>
          <p:nvPr>
            <p:ph type="body" idx="1"/>
          </p:nvPr>
        </p:nvSpPr>
        <p:spPr>
          <a:xfrm>
            <a:off x="289933" y="2160983"/>
            <a:ext cx="4571436" cy="576262"/>
          </a:xfrm>
        </p:spPr>
        <p:txBody>
          <a:bodyPr/>
          <a:lstStyle/>
          <a:p>
            <a:pPr algn="ctr"/>
            <a:r>
              <a:rPr lang="en-US" sz="1800" b="1" dirty="0"/>
              <a:t>Foldable Unit from Hummingbird Hues</a:t>
            </a:r>
          </a:p>
        </p:txBody>
      </p:sp>
      <p:pic>
        <p:nvPicPr>
          <p:cNvPr id="7" name="Picture 2" descr="fieldcharter">
            <a:extLst>
              <a:ext uri="{FF2B5EF4-FFF2-40B4-BE49-F238E27FC236}">
                <a16:creationId xmlns:a16="http://schemas.microsoft.com/office/drawing/2014/main" id="{003A047F-EA09-CC47-87CC-C6D6392680D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83403" y="2949421"/>
            <a:ext cx="3784496" cy="390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5B3993FF-6140-8D4F-945A-3DC46F39CB06}"/>
              </a:ext>
            </a:extLst>
          </p:cNvPr>
          <p:cNvSpPr>
            <a:spLocks noGrp="1"/>
          </p:cNvSpPr>
          <p:nvPr>
            <p:ph type="body" sz="quarter" idx="3"/>
          </p:nvPr>
        </p:nvSpPr>
        <p:spPr>
          <a:xfrm>
            <a:off x="6096000" y="1460810"/>
            <a:ext cx="4070460" cy="1564567"/>
          </a:xfrm>
        </p:spPr>
        <p:txBody>
          <a:bodyPr/>
          <a:lstStyle/>
          <a:p>
            <a:pPr algn="ctr"/>
            <a:r>
              <a:rPr lang="en-US" sz="1800" b="1" dirty="0"/>
              <a:t>An earlier model from Florida</a:t>
            </a:r>
          </a:p>
          <a:p>
            <a:pPr algn="ctr"/>
            <a:r>
              <a:rPr lang="en-US" sz="1800" b="1" dirty="0"/>
              <a:t>(no longer available)</a:t>
            </a:r>
          </a:p>
          <a:p>
            <a:endParaRPr lang="en-US" sz="1800" b="1" dirty="0"/>
          </a:p>
        </p:txBody>
      </p:sp>
      <p:pic>
        <p:nvPicPr>
          <p:cNvPr id="8" name="Picture 2" descr="untitled">
            <a:extLst>
              <a:ext uri="{FF2B5EF4-FFF2-40B4-BE49-F238E27FC236}">
                <a16:creationId xmlns:a16="http://schemas.microsoft.com/office/drawing/2014/main" id="{77F316D4-9471-EF4B-9F55-01F7E6F79EFD}"/>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977125" y="2871362"/>
            <a:ext cx="4014919" cy="38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584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590B-FC3E-174B-8D54-BB2CD7A7D043}"/>
              </a:ext>
            </a:extLst>
          </p:cNvPr>
          <p:cNvSpPr>
            <a:spLocks noGrp="1"/>
          </p:cNvSpPr>
          <p:nvPr>
            <p:ph type="title"/>
          </p:nvPr>
        </p:nvSpPr>
        <p:spPr/>
        <p:txBody>
          <a:bodyPr/>
          <a:lstStyle/>
          <a:p>
            <a:r>
              <a:rPr lang="en-US" b="1" dirty="0"/>
              <a:t>Dr. Simon </a:t>
            </a:r>
            <a:r>
              <a:rPr lang="en-US" b="1" dirty="0" err="1"/>
              <a:t>Grbevski’s</a:t>
            </a:r>
            <a:r>
              <a:rPr lang="en-US" b="1" dirty="0"/>
              <a:t> Versatile Fields Unit</a:t>
            </a:r>
          </a:p>
        </p:txBody>
      </p:sp>
      <p:pic>
        <p:nvPicPr>
          <p:cNvPr id="5" name="Content Placeholder 4" descr="A group of people looking at a computer&#10;&#10;Description automatically generated">
            <a:extLst>
              <a:ext uri="{FF2B5EF4-FFF2-40B4-BE49-F238E27FC236}">
                <a16:creationId xmlns:a16="http://schemas.microsoft.com/office/drawing/2014/main" id="{9299FF90-4899-C848-86D7-8D6CFE949738}"/>
              </a:ext>
            </a:extLst>
          </p:cNvPr>
          <p:cNvPicPr>
            <a:picLocks noGrp="1" noChangeAspect="1"/>
          </p:cNvPicPr>
          <p:nvPr>
            <p:ph idx="1"/>
          </p:nvPr>
        </p:nvPicPr>
        <p:blipFill>
          <a:blip r:embed="rId2"/>
          <a:stretch>
            <a:fillRect/>
          </a:stretch>
        </p:blipFill>
        <p:spPr>
          <a:xfrm>
            <a:off x="3520480" y="1714500"/>
            <a:ext cx="3733760" cy="4978348"/>
          </a:xfrm>
        </p:spPr>
      </p:pic>
    </p:spTree>
    <p:extLst>
      <p:ext uri="{BB962C8B-B14F-4D97-AF65-F5344CB8AC3E}">
        <p14:creationId xmlns:p14="http://schemas.microsoft.com/office/powerpoint/2010/main" val="4032389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EB68CEB-2C17-9F4E-83B4-28AF7F5000E2}"/>
              </a:ext>
            </a:extLst>
          </p:cNvPr>
          <p:cNvSpPr>
            <a:spLocks noGrp="1"/>
          </p:cNvSpPr>
          <p:nvPr>
            <p:ph type="title"/>
          </p:nvPr>
        </p:nvSpPr>
        <p:spPr>
          <a:xfrm>
            <a:off x="5209563" y="609600"/>
            <a:ext cx="4659266" cy="1320800"/>
          </a:xfrm>
        </p:spPr>
        <p:txBody>
          <a:bodyPr vert="horz" lIns="91440" tIns="45720" rIns="91440" bIns="45720" rtlCol="0" anchor="t">
            <a:normAutofit/>
          </a:bodyPr>
          <a:lstStyle/>
          <a:p>
            <a:pPr algn="ctr"/>
            <a:r>
              <a:rPr lang="en-US" sz="2400" b="1" dirty="0"/>
              <a:t>Automated kinetic field charter</a:t>
            </a:r>
          </a:p>
        </p:txBody>
      </p:sp>
      <p:sp>
        <p:nvSpPr>
          <p:cNvPr id="4" name="Text Placeholder 3">
            <a:extLst>
              <a:ext uri="{FF2B5EF4-FFF2-40B4-BE49-F238E27FC236}">
                <a16:creationId xmlns:a16="http://schemas.microsoft.com/office/drawing/2014/main" id="{78ADBA63-43BC-2643-A9F5-0317AB2CA308}"/>
              </a:ext>
            </a:extLst>
          </p:cNvPr>
          <p:cNvSpPr>
            <a:spLocks noGrp="1"/>
          </p:cNvSpPr>
          <p:nvPr>
            <p:ph type="body" sz="half" idx="2"/>
          </p:nvPr>
        </p:nvSpPr>
        <p:spPr>
          <a:xfrm>
            <a:off x="5627390" y="1938867"/>
            <a:ext cx="4064439" cy="3880773"/>
          </a:xfrm>
        </p:spPr>
        <p:txBody>
          <a:bodyPr vert="horz" lIns="91440" tIns="45720" rIns="91440" bIns="45720" rtlCol="0">
            <a:normAutofit/>
          </a:bodyPr>
          <a:lstStyle/>
          <a:p>
            <a:pPr>
              <a:buFont typeface="Wingdings 3" charset="2"/>
              <a:buChar char=""/>
            </a:pPr>
            <a:r>
              <a:rPr lang="en-US" sz="1800" dirty="0">
                <a:solidFill>
                  <a:schemeClr val="tx1"/>
                </a:solidFill>
              </a:rPr>
              <a:t>Made by Rainbow-Flash of Belgium</a:t>
            </a:r>
          </a:p>
          <a:p>
            <a:pPr>
              <a:buFont typeface="Wingdings 3" charset="2"/>
              <a:buChar char=""/>
            </a:pPr>
            <a:r>
              <a:rPr lang="en-US" sz="1800" dirty="0">
                <a:solidFill>
                  <a:schemeClr val="tx1"/>
                </a:solidFill>
              </a:rPr>
              <a:t>Distributed by </a:t>
            </a:r>
            <a:r>
              <a:rPr lang="en-US" sz="1800" dirty="0" err="1">
                <a:solidFill>
                  <a:schemeClr val="tx1"/>
                </a:solidFill>
              </a:rPr>
              <a:t>Bernell</a:t>
            </a:r>
            <a:r>
              <a:rPr lang="en-US" sz="1800" dirty="0">
                <a:solidFill>
                  <a:schemeClr val="tx1"/>
                </a:solidFill>
              </a:rPr>
              <a:t> Corporation</a:t>
            </a:r>
          </a:p>
          <a:p>
            <a:pPr>
              <a:buFont typeface="Wingdings 3" charset="2"/>
              <a:buChar char=""/>
            </a:pPr>
            <a:r>
              <a:rPr lang="en-US" sz="1800" dirty="0">
                <a:solidFill>
                  <a:schemeClr val="tx1"/>
                </a:solidFill>
              </a:rPr>
              <a:t>Utilizes a Windows based computer screen</a:t>
            </a:r>
          </a:p>
          <a:p>
            <a:pPr>
              <a:buFont typeface="Wingdings 3" charset="2"/>
              <a:buChar char=""/>
            </a:pPr>
            <a:r>
              <a:rPr lang="en-US" sz="1800" dirty="0">
                <a:solidFill>
                  <a:schemeClr val="tx1"/>
                </a:solidFill>
              </a:rPr>
              <a:t>Offers helpful features for printing out results and controlling the lighting, central fixation target and repeat testing for any suspected errors</a:t>
            </a:r>
          </a:p>
        </p:txBody>
      </p:sp>
      <p:pic>
        <p:nvPicPr>
          <p:cNvPr id="6" name="Content Placeholder 5" descr="A close up of a computer&#10;&#10;Description automatically generated">
            <a:extLst>
              <a:ext uri="{FF2B5EF4-FFF2-40B4-BE49-F238E27FC236}">
                <a16:creationId xmlns:a16="http://schemas.microsoft.com/office/drawing/2014/main" id="{718B1326-FA55-B848-979C-72CE03B9A75B}"/>
              </a:ext>
            </a:extLst>
          </p:cNvPr>
          <p:cNvPicPr>
            <a:picLocks noGrp="1" noChangeAspect="1"/>
          </p:cNvPicPr>
          <p:nvPr>
            <p:ph idx="1"/>
          </p:nvPr>
        </p:nvPicPr>
        <p:blipFill rotWithShape="1">
          <a:blip r:embed="rId2"/>
          <a:srcRect r="-1" b="466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3" name="Isosceles Triangle 2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35258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B56F4-EEE2-6E4A-8E15-F413B2568059}"/>
              </a:ext>
            </a:extLst>
          </p:cNvPr>
          <p:cNvSpPr>
            <a:spLocks noGrp="1"/>
          </p:cNvSpPr>
          <p:nvPr>
            <p:ph type="title"/>
          </p:nvPr>
        </p:nvSpPr>
        <p:spPr>
          <a:xfrm>
            <a:off x="418027" y="0"/>
            <a:ext cx="5805352" cy="1431962"/>
          </a:xfrm>
        </p:spPr>
        <p:txBody>
          <a:bodyPr>
            <a:normAutofit/>
          </a:bodyPr>
          <a:lstStyle/>
          <a:p>
            <a:pPr algn="ctr"/>
            <a:r>
              <a:rPr lang="en-US" sz="2800" b="1" dirty="0">
                <a:solidFill>
                  <a:schemeClr val="accent2"/>
                </a:solidFill>
              </a:rPr>
              <a:t>Example of Field Measurements with Automated Unit</a:t>
            </a:r>
          </a:p>
        </p:txBody>
      </p:sp>
      <p:pic>
        <p:nvPicPr>
          <p:cNvPr id="6" name="Content Placeholder 5" descr="A close up of a computer&#10;&#10;Description automatically generated">
            <a:extLst>
              <a:ext uri="{FF2B5EF4-FFF2-40B4-BE49-F238E27FC236}">
                <a16:creationId xmlns:a16="http://schemas.microsoft.com/office/drawing/2014/main" id="{2C23F14A-7B53-364C-8205-6363CA2224D3}"/>
              </a:ext>
            </a:extLst>
          </p:cNvPr>
          <p:cNvPicPr>
            <a:picLocks noGrp="1" noChangeAspect="1"/>
          </p:cNvPicPr>
          <p:nvPr>
            <p:ph idx="1"/>
          </p:nvPr>
        </p:nvPicPr>
        <p:blipFill>
          <a:blip r:embed="rId2"/>
          <a:stretch>
            <a:fillRect/>
          </a:stretch>
        </p:blipFill>
        <p:spPr>
          <a:xfrm>
            <a:off x="5170346" y="1721581"/>
            <a:ext cx="4513262" cy="3866158"/>
          </a:xfrm>
        </p:spPr>
      </p:pic>
      <p:sp>
        <p:nvSpPr>
          <p:cNvPr id="4" name="Text Placeholder 3">
            <a:extLst>
              <a:ext uri="{FF2B5EF4-FFF2-40B4-BE49-F238E27FC236}">
                <a16:creationId xmlns:a16="http://schemas.microsoft.com/office/drawing/2014/main" id="{239A2748-A375-7C4E-AB80-7094A890CF44}"/>
              </a:ext>
            </a:extLst>
          </p:cNvPr>
          <p:cNvSpPr>
            <a:spLocks noGrp="1"/>
          </p:cNvSpPr>
          <p:nvPr>
            <p:ph type="body" sz="half" idx="2"/>
          </p:nvPr>
        </p:nvSpPr>
        <p:spPr>
          <a:xfrm>
            <a:off x="532263" y="2047165"/>
            <a:ext cx="3740292" cy="3089256"/>
          </a:xfrm>
        </p:spPr>
        <p:txBody>
          <a:bodyPr>
            <a:normAutofit/>
          </a:bodyPr>
          <a:lstStyle/>
          <a:p>
            <a:r>
              <a:rPr lang="en-US" sz="2400" b="1" dirty="0">
                <a:solidFill>
                  <a:schemeClr val="accent2"/>
                </a:solidFill>
              </a:rPr>
              <a:t>Data can be stored and comparisons of earlier measurements available</a:t>
            </a:r>
          </a:p>
          <a:p>
            <a:r>
              <a:rPr lang="en-US" sz="2400" b="1" dirty="0">
                <a:solidFill>
                  <a:schemeClr val="accent2"/>
                </a:solidFill>
              </a:rPr>
              <a:t>(</a:t>
            </a:r>
            <a:r>
              <a:rPr lang="en-US" sz="2000" b="1" dirty="0">
                <a:solidFill>
                  <a:schemeClr val="accent2"/>
                </a:solidFill>
              </a:rPr>
              <a:t>May ask </a:t>
            </a:r>
            <a:r>
              <a:rPr lang="en-US" sz="2000" b="1" dirty="0" err="1">
                <a:solidFill>
                  <a:schemeClr val="accent2"/>
                </a:solidFill>
              </a:rPr>
              <a:t>Bernell</a:t>
            </a:r>
            <a:r>
              <a:rPr lang="en-US" sz="2000" b="1" dirty="0">
                <a:solidFill>
                  <a:schemeClr val="accent2"/>
                </a:solidFill>
              </a:rPr>
              <a:t> at the break for more details</a:t>
            </a:r>
            <a:r>
              <a:rPr lang="en-US" sz="2400" b="1" dirty="0">
                <a:solidFill>
                  <a:schemeClr val="accent2"/>
                </a:solidFill>
              </a:rPr>
              <a:t>)</a:t>
            </a:r>
          </a:p>
        </p:txBody>
      </p:sp>
    </p:spTree>
    <p:extLst>
      <p:ext uri="{BB962C8B-B14F-4D97-AF65-F5344CB8AC3E}">
        <p14:creationId xmlns:p14="http://schemas.microsoft.com/office/powerpoint/2010/main" val="3774248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A7F5-51FD-7843-9032-81AC28799B18}"/>
              </a:ext>
            </a:extLst>
          </p:cNvPr>
          <p:cNvSpPr>
            <a:spLocks noGrp="1"/>
          </p:cNvSpPr>
          <p:nvPr>
            <p:ph type="title"/>
          </p:nvPr>
        </p:nvSpPr>
        <p:spPr/>
        <p:txBody>
          <a:bodyPr/>
          <a:lstStyle/>
          <a:p>
            <a:pPr algn="ctr"/>
            <a:r>
              <a:rPr lang="en-US" b="1" dirty="0">
                <a:solidFill>
                  <a:schemeClr val="accent2"/>
                </a:solidFill>
              </a:rPr>
              <a:t>The Kinetic Visual Field</a:t>
            </a:r>
            <a:br>
              <a:rPr lang="en-US" b="1" dirty="0">
                <a:solidFill>
                  <a:schemeClr val="accent2"/>
                </a:solidFill>
              </a:rPr>
            </a:br>
            <a:r>
              <a:rPr lang="en-US" b="1" dirty="0">
                <a:solidFill>
                  <a:schemeClr val="accent2"/>
                </a:solidFill>
              </a:rPr>
              <a:t>Measurement</a:t>
            </a:r>
          </a:p>
        </p:txBody>
      </p:sp>
      <p:sp>
        <p:nvSpPr>
          <p:cNvPr id="7" name="Content Placeholder 6">
            <a:extLst>
              <a:ext uri="{FF2B5EF4-FFF2-40B4-BE49-F238E27FC236}">
                <a16:creationId xmlns:a16="http://schemas.microsoft.com/office/drawing/2014/main" id="{CE6E4E20-5738-734A-8C32-18EE7F7F4723}"/>
              </a:ext>
            </a:extLst>
          </p:cNvPr>
          <p:cNvSpPr>
            <a:spLocks noGrp="1"/>
          </p:cNvSpPr>
          <p:nvPr>
            <p:ph idx="1"/>
          </p:nvPr>
        </p:nvSpPr>
        <p:spPr/>
        <p:txBody>
          <a:bodyPr>
            <a:normAutofit/>
          </a:bodyPr>
          <a:lstStyle/>
          <a:p>
            <a:r>
              <a:rPr lang="en-US" sz="2000" b="1" dirty="0">
                <a:solidFill>
                  <a:schemeClr val="accent2"/>
                </a:solidFill>
              </a:rPr>
              <a:t>Motion Field (1degree – 2.0 degree target)</a:t>
            </a:r>
          </a:p>
          <a:p>
            <a:r>
              <a:rPr lang="en-US" sz="2000" b="1" dirty="0">
                <a:solidFill>
                  <a:schemeClr val="accent2"/>
                </a:solidFill>
              </a:rPr>
              <a:t>Four targets (non-seeing to seeing) (1 degree - 1.5 degree)</a:t>
            </a:r>
          </a:p>
          <a:p>
            <a:pPr lvl="1"/>
            <a:r>
              <a:rPr lang="en-US" sz="1800" b="1" dirty="0">
                <a:solidFill>
                  <a:schemeClr val="accent2"/>
                </a:solidFill>
              </a:rPr>
              <a:t>White</a:t>
            </a:r>
          </a:p>
          <a:p>
            <a:pPr lvl="1"/>
            <a:r>
              <a:rPr lang="en-US" sz="1800" b="1" dirty="0">
                <a:solidFill>
                  <a:schemeClr val="accent2"/>
                </a:solidFill>
              </a:rPr>
              <a:t>Green</a:t>
            </a:r>
          </a:p>
          <a:p>
            <a:pPr lvl="1"/>
            <a:r>
              <a:rPr lang="en-US" sz="1800" b="1" dirty="0">
                <a:solidFill>
                  <a:schemeClr val="accent2"/>
                </a:solidFill>
              </a:rPr>
              <a:t>Red</a:t>
            </a:r>
          </a:p>
          <a:p>
            <a:pPr lvl="1"/>
            <a:r>
              <a:rPr lang="en-US" sz="1800" b="1" dirty="0">
                <a:solidFill>
                  <a:schemeClr val="accent2"/>
                </a:solidFill>
              </a:rPr>
              <a:t>Blue</a:t>
            </a:r>
          </a:p>
          <a:p>
            <a:pPr lvl="1"/>
            <a:endParaRPr lang="en-US" sz="1800" b="1" dirty="0">
              <a:solidFill>
                <a:schemeClr val="accent2"/>
              </a:solidFill>
            </a:endParaRPr>
          </a:p>
          <a:p>
            <a:pPr marL="457200" lvl="1" indent="0">
              <a:buNone/>
            </a:pPr>
            <a:r>
              <a:rPr lang="en-US" sz="1800" b="1" dirty="0">
                <a:solidFill>
                  <a:schemeClr val="accent2"/>
                </a:solidFill>
              </a:rPr>
              <a:t>Blind Spot (non-seeing to seeing) 0.5 degree – 1.0 degree white target)</a:t>
            </a:r>
          </a:p>
          <a:p>
            <a:endParaRPr lang="en-US" sz="2000" b="1" dirty="0">
              <a:solidFill>
                <a:schemeClr val="accent2"/>
              </a:solidFill>
            </a:endParaRPr>
          </a:p>
          <a:p>
            <a:endParaRPr lang="en-US" sz="2000" b="1" dirty="0">
              <a:solidFill>
                <a:schemeClr val="accent2"/>
              </a:solidFill>
            </a:endParaRPr>
          </a:p>
        </p:txBody>
      </p:sp>
    </p:spTree>
    <p:extLst>
      <p:ext uri="{BB962C8B-B14F-4D97-AF65-F5344CB8AC3E}">
        <p14:creationId xmlns:p14="http://schemas.microsoft.com/office/powerpoint/2010/main" val="16386298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43C1D-CE29-614C-9891-F8DB3743107F}"/>
              </a:ext>
            </a:extLst>
          </p:cNvPr>
          <p:cNvSpPr>
            <a:spLocks noGrp="1"/>
          </p:cNvSpPr>
          <p:nvPr>
            <p:ph type="title"/>
          </p:nvPr>
        </p:nvSpPr>
        <p:spPr>
          <a:xfrm>
            <a:off x="539646" y="981847"/>
            <a:ext cx="3992216" cy="3940479"/>
          </a:xfrm>
        </p:spPr>
        <p:txBody>
          <a:bodyPr>
            <a:normAutofit/>
          </a:bodyPr>
          <a:lstStyle/>
          <a:p>
            <a:br>
              <a:rPr lang="en-US" sz="1800" b="1" dirty="0">
                <a:solidFill>
                  <a:schemeClr val="accent2"/>
                </a:solidFill>
              </a:rPr>
            </a:br>
            <a:br>
              <a:rPr lang="en-US" b="1" dirty="0"/>
            </a:br>
            <a:endParaRPr lang="en-US" b="1" dirty="0"/>
          </a:p>
        </p:txBody>
      </p:sp>
      <p:pic>
        <p:nvPicPr>
          <p:cNvPr id="6" name="Content Placeholder 3" descr="IMG_5669.JPG">
            <a:extLst>
              <a:ext uri="{FF2B5EF4-FFF2-40B4-BE49-F238E27FC236}">
                <a16:creationId xmlns:a16="http://schemas.microsoft.com/office/drawing/2014/main" id="{DFC5BAB6-3F55-0543-8005-F04A5BABD0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954844" y="514350"/>
            <a:ext cx="4125400" cy="5527675"/>
          </a:xfrm>
        </p:spPr>
      </p:pic>
      <p:sp>
        <p:nvSpPr>
          <p:cNvPr id="4" name="Text Placeholder 3">
            <a:extLst>
              <a:ext uri="{FF2B5EF4-FFF2-40B4-BE49-F238E27FC236}">
                <a16:creationId xmlns:a16="http://schemas.microsoft.com/office/drawing/2014/main" id="{ED45D012-36D2-F44A-9F7F-B011B4F9CAD3}"/>
              </a:ext>
            </a:extLst>
          </p:cNvPr>
          <p:cNvSpPr>
            <a:spLocks noGrp="1"/>
          </p:cNvSpPr>
          <p:nvPr>
            <p:ph type="body" sz="half" idx="2"/>
          </p:nvPr>
        </p:nvSpPr>
        <p:spPr>
          <a:xfrm>
            <a:off x="320400" y="1102015"/>
            <a:ext cx="4292018" cy="3587170"/>
          </a:xfrm>
        </p:spPr>
        <p:txBody>
          <a:bodyPr>
            <a:normAutofit/>
          </a:bodyPr>
          <a:lstStyle/>
          <a:p>
            <a:r>
              <a:rPr lang="en-US" sz="1800" b="1" dirty="0">
                <a:solidFill>
                  <a:schemeClr val="accent2"/>
                </a:solidFill>
              </a:rPr>
              <a:t>Make sure feet are supported</a:t>
            </a:r>
          </a:p>
          <a:p>
            <a:r>
              <a:rPr lang="en-US" sz="1800" b="1" dirty="0">
                <a:solidFill>
                  <a:schemeClr val="accent2"/>
                </a:solidFill>
              </a:rPr>
              <a:t>Forehead gently against head rest</a:t>
            </a:r>
          </a:p>
          <a:p>
            <a:r>
              <a:rPr lang="en-US" sz="1800" b="1" dirty="0">
                <a:solidFill>
                  <a:schemeClr val="accent2"/>
                </a:solidFill>
              </a:rPr>
              <a:t>Table at comfortable height</a:t>
            </a:r>
          </a:p>
          <a:p>
            <a:r>
              <a:rPr lang="en-US" sz="1800" b="1" dirty="0">
                <a:solidFill>
                  <a:schemeClr val="accent2"/>
                </a:solidFill>
              </a:rPr>
              <a:t>Hands along sides of table</a:t>
            </a:r>
          </a:p>
          <a:p>
            <a:r>
              <a:rPr lang="en-US" sz="1800" b="1" dirty="0">
                <a:solidFill>
                  <a:schemeClr val="accent2"/>
                </a:solidFill>
              </a:rPr>
              <a:t>Shoulders relaxed</a:t>
            </a:r>
          </a:p>
          <a:p>
            <a:r>
              <a:rPr lang="en-US" sz="1800" b="1" dirty="0">
                <a:solidFill>
                  <a:schemeClr val="accent2"/>
                </a:solidFill>
              </a:rPr>
              <a:t>Left eye occluded</a:t>
            </a:r>
          </a:p>
          <a:p>
            <a:r>
              <a:rPr lang="en-US" sz="1800" b="1" dirty="0">
                <a:solidFill>
                  <a:schemeClr val="accent2"/>
                </a:solidFill>
              </a:rPr>
              <a:t>A mirror taped to top of chart holder to observe patient’s fixation</a:t>
            </a:r>
          </a:p>
          <a:p>
            <a:r>
              <a:rPr lang="en-US" sz="1800" b="1" dirty="0">
                <a:solidFill>
                  <a:schemeClr val="accent2"/>
                </a:solidFill>
              </a:rPr>
              <a:t>If possible, lower intensity of lamp</a:t>
            </a:r>
          </a:p>
          <a:p>
            <a:endParaRPr lang="en-US" sz="1800" b="1" dirty="0">
              <a:solidFill>
                <a:schemeClr val="accent2"/>
              </a:solidFill>
            </a:endParaRPr>
          </a:p>
        </p:txBody>
      </p:sp>
      <p:sp>
        <p:nvSpPr>
          <p:cNvPr id="5" name="TextBox 4">
            <a:extLst>
              <a:ext uri="{FF2B5EF4-FFF2-40B4-BE49-F238E27FC236}">
                <a16:creationId xmlns:a16="http://schemas.microsoft.com/office/drawing/2014/main" id="{55EC338A-4D9B-D34B-937F-6E75D02A2429}"/>
              </a:ext>
            </a:extLst>
          </p:cNvPr>
          <p:cNvSpPr txBox="1"/>
          <p:nvPr/>
        </p:nvSpPr>
        <p:spPr>
          <a:xfrm>
            <a:off x="152679" y="150850"/>
            <a:ext cx="4292019" cy="830997"/>
          </a:xfrm>
          <a:prstGeom prst="rect">
            <a:avLst/>
          </a:prstGeom>
          <a:noFill/>
        </p:spPr>
        <p:txBody>
          <a:bodyPr wrap="square" rtlCol="0">
            <a:spAutoFit/>
          </a:bodyPr>
          <a:lstStyle/>
          <a:p>
            <a:pPr algn="ctr"/>
            <a:r>
              <a:rPr lang="en-US" sz="2400" b="1" dirty="0">
                <a:solidFill>
                  <a:schemeClr val="accent2"/>
                </a:solidFill>
              </a:rPr>
              <a:t>The Kinetic Visual Field Measurement</a:t>
            </a:r>
          </a:p>
        </p:txBody>
      </p:sp>
    </p:spTree>
    <p:extLst>
      <p:ext uri="{BB962C8B-B14F-4D97-AF65-F5344CB8AC3E}">
        <p14:creationId xmlns:p14="http://schemas.microsoft.com/office/powerpoint/2010/main" val="10733944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D4775-0A2D-6444-B112-B551D9817D31}"/>
              </a:ext>
            </a:extLst>
          </p:cNvPr>
          <p:cNvSpPr>
            <a:spLocks noGrp="1"/>
          </p:cNvSpPr>
          <p:nvPr>
            <p:ph type="title"/>
          </p:nvPr>
        </p:nvSpPr>
        <p:spPr>
          <a:xfrm>
            <a:off x="890694" y="125095"/>
            <a:ext cx="8596668" cy="1320800"/>
          </a:xfrm>
        </p:spPr>
        <p:txBody>
          <a:bodyPr>
            <a:normAutofit/>
          </a:bodyPr>
          <a:lstStyle/>
          <a:p>
            <a:r>
              <a:rPr lang="en-US" sz="2800" b="1">
                <a:solidFill>
                  <a:schemeClr val="accent2"/>
                </a:solidFill>
              </a:rPr>
              <a:t>The Kinetic Visual Field Measurement</a:t>
            </a:r>
            <a:endParaRPr lang="en-US" sz="2800" b="1" dirty="0">
              <a:solidFill>
                <a:schemeClr val="accent2"/>
              </a:solidFill>
            </a:endParaRPr>
          </a:p>
        </p:txBody>
      </p:sp>
      <p:sp>
        <p:nvSpPr>
          <p:cNvPr id="3" name="Content Placeholder 2">
            <a:extLst>
              <a:ext uri="{FF2B5EF4-FFF2-40B4-BE49-F238E27FC236}">
                <a16:creationId xmlns:a16="http://schemas.microsoft.com/office/drawing/2014/main" id="{67F0D167-1DA2-714B-B559-6C327E980BD8}"/>
              </a:ext>
            </a:extLst>
          </p:cNvPr>
          <p:cNvSpPr>
            <a:spLocks noGrp="1"/>
          </p:cNvSpPr>
          <p:nvPr>
            <p:ph sz="half" idx="1"/>
          </p:nvPr>
        </p:nvSpPr>
        <p:spPr>
          <a:xfrm>
            <a:off x="1004993" y="823134"/>
            <a:ext cx="4184035" cy="4785186"/>
          </a:xfrm>
        </p:spPr>
        <p:txBody>
          <a:bodyPr>
            <a:normAutofit fontScale="92500"/>
          </a:bodyPr>
          <a:lstStyle/>
          <a:p>
            <a:pPr marL="0" indent="0">
              <a:buNone/>
            </a:pPr>
            <a:r>
              <a:rPr lang="en-US" b="1" dirty="0">
                <a:solidFill>
                  <a:schemeClr val="accent2"/>
                </a:solidFill>
              </a:rPr>
              <a:t>Label on Chart</a:t>
            </a:r>
          </a:p>
          <a:p>
            <a:pPr>
              <a:buFont typeface="Wingdings" pitchFamily="2" charset="2"/>
              <a:buChar char="Ø"/>
            </a:pPr>
            <a:r>
              <a:rPr lang="en-US" b="1" dirty="0">
                <a:solidFill>
                  <a:schemeClr val="accent2"/>
                </a:solidFill>
              </a:rPr>
              <a:t>Name</a:t>
            </a:r>
          </a:p>
          <a:p>
            <a:pPr>
              <a:buFont typeface="Wingdings" pitchFamily="2" charset="2"/>
              <a:buChar char="Ø"/>
            </a:pPr>
            <a:r>
              <a:rPr lang="en-US" b="1" dirty="0">
                <a:solidFill>
                  <a:schemeClr val="accent2"/>
                </a:solidFill>
              </a:rPr>
              <a:t>Examiner</a:t>
            </a:r>
          </a:p>
          <a:p>
            <a:pPr>
              <a:buFont typeface="Wingdings" pitchFamily="2" charset="2"/>
              <a:buChar char="Ø"/>
            </a:pPr>
            <a:r>
              <a:rPr lang="en-US" b="1" dirty="0">
                <a:solidFill>
                  <a:schemeClr val="accent2"/>
                </a:solidFill>
              </a:rPr>
              <a:t>Date &amp; Time of Day</a:t>
            </a:r>
          </a:p>
          <a:p>
            <a:pPr>
              <a:buFont typeface="Wingdings" pitchFamily="2" charset="2"/>
              <a:buChar char="Ø"/>
            </a:pPr>
            <a:r>
              <a:rPr lang="en-US" b="1" dirty="0">
                <a:solidFill>
                  <a:schemeClr val="accent2"/>
                </a:solidFill>
              </a:rPr>
              <a:t>Which eye</a:t>
            </a:r>
          </a:p>
          <a:p>
            <a:pPr>
              <a:buFont typeface="Wingdings" pitchFamily="2" charset="2"/>
              <a:buChar char="Ø"/>
            </a:pPr>
            <a:r>
              <a:rPr lang="en-US" b="1" dirty="0">
                <a:solidFill>
                  <a:schemeClr val="accent2"/>
                </a:solidFill>
              </a:rPr>
              <a:t>With or without Rx</a:t>
            </a:r>
          </a:p>
          <a:p>
            <a:pPr>
              <a:buFont typeface="Wingdings" pitchFamily="2" charset="2"/>
              <a:buChar char="Ø"/>
            </a:pPr>
            <a:r>
              <a:rPr lang="en-US" b="1" dirty="0">
                <a:solidFill>
                  <a:schemeClr val="accent2"/>
                </a:solidFill>
              </a:rPr>
              <a:t>May draw on same chart</a:t>
            </a:r>
          </a:p>
          <a:p>
            <a:pPr>
              <a:buFont typeface="Wingdings" pitchFamily="2" charset="2"/>
              <a:buChar char="Ø"/>
            </a:pPr>
            <a:r>
              <a:rPr lang="en-US" b="1" dirty="0">
                <a:solidFill>
                  <a:schemeClr val="accent2"/>
                </a:solidFill>
              </a:rPr>
              <a:t>Some prefer to document on separate chart not seen by patient</a:t>
            </a:r>
          </a:p>
          <a:p>
            <a:pPr>
              <a:buFont typeface="Wingdings" pitchFamily="2" charset="2"/>
              <a:buChar char="Ø"/>
            </a:pPr>
            <a:r>
              <a:rPr lang="en-US" b="1" dirty="0">
                <a:solidFill>
                  <a:schemeClr val="accent2"/>
                </a:solidFill>
              </a:rPr>
              <a:t>Alpha Omega Pupil</a:t>
            </a:r>
          </a:p>
          <a:p>
            <a:pPr>
              <a:buFont typeface="Wingdings" pitchFamily="2" charset="2"/>
              <a:buChar char="Ø"/>
            </a:pPr>
            <a:r>
              <a:rPr lang="en-US" b="1" dirty="0">
                <a:solidFill>
                  <a:schemeClr val="accent2"/>
                </a:solidFill>
              </a:rPr>
              <a:t>Brock String Measurement</a:t>
            </a:r>
          </a:p>
          <a:p>
            <a:pPr>
              <a:buFont typeface="Wingdings" pitchFamily="2" charset="2"/>
              <a:buChar char="Ø"/>
            </a:pPr>
            <a:r>
              <a:rPr lang="en-US" b="1" dirty="0">
                <a:solidFill>
                  <a:schemeClr val="accent2"/>
                </a:solidFill>
              </a:rPr>
              <a:t>Clinical Pearl: consistency and same person if possible for re-testing</a:t>
            </a:r>
          </a:p>
        </p:txBody>
      </p:sp>
      <p:pic>
        <p:nvPicPr>
          <p:cNvPr id="5" name="Content Placeholder 4" descr="IMG_5672.JPG">
            <a:extLst>
              <a:ext uri="{FF2B5EF4-FFF2-40B4-BE49-F238E27FC236}">
                <a16:creationId xmlns:a16="http://schemas.microsoft.com/office/drawing/2014/main" id="{F362CD2E-B693-774C-AF52-AF4AD88BB5C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5730530" y="2160588"/>
            <a:ext cx="2902639" cy="3881437"/>
          </a:xfrm>
        </p:spPr>
      </p:pic>
    </p:spTree>
    <p:extLst>
      <p:ext uri="{BB962C8B-B14F-4D97-AF65-F5344CB8AC3E}">
        <p14:creationId xmlns:p14="http://schemas.microsoft.com/office/powerpoint/2010/main" val="2004791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5249E-346A-9943-B7B8-C9B490BBDFC8}"/>
              </a:ext>
            </a:extLst>
          </p:cNvPr>
          <p:cNvSpPr>
            <a:spLocks noGrp="1"/>
          </p:cNvSpPr>
          <p:nvPr>
            <p:ph type="title"/>
          </p:nvPr>
        </p:nvSpPr>
        <p:spPr/>
        <p:txBody>
          <a:bodyPr>
            <a:normAutofit fontScale="90000"/>
          </a:bodyPr>
          <a:lstStyle/>
          <a:p>
            <a:pPr algn="ctr"/>
            <a:r>
              <a:rPr lang="en-US" altLang="en-US" b="1" dirty="0">
                <a:solidFill>
                  <a:schemeClr val="bg1"/>
                </a:solidFill>
              </a:rPr>
              <a:t>The </a:t>
            </a:r>
            <a:r>
              <a:rPr lang="en-US" altLang="en-US" b="1" dirty="0">
                <a:solidFill>
                  <a:schemeClr val="accent2"/>
                </a:solidFill>
              </a:rPr>
              <a:t>Kinetic Visual Field</a:t>
            </a:r>
            <a:br>
              <a:rPr lang="en-US" altLang="en-US" b="1" dirty="0">
                <a:solidFill>
                  <a:schemeClr val="bg1"/>
                </a:solidFill>
              </a:rPr>
            </a:br>
            <a:r>
              <a:rPr lang="en-US" altLang="en-US" b="1" dirty="0">
                <a:solidFill>
                  <a:schemeClr val="bg1"/>
                </a:solidFill>
              </a:rPr>
              <a:t>		</a:t>
            </a:r>
            <a:r>
              <a:rPr lang="en-US" altLang="en-US" b="1" dirty="0">
                <a:solidFill>
                  <a:schemeClr val="accent2"/>
                </a:solidFill>
              </a:rPr>
              <a:t>Measurement</a:t>
            </a:r>
            <a:br>
              <a:rPr lang="en-US" altLang="en-US" b="1" dirty="0">
                <a:solidFill>
                  <a:schemeClr val="bg1"/>
                </a:solidFill>
              </a:rPr>
            </a:br>
            <a:endParaRPr lang="en-US" dirty="0"/>
          </a:p>
        </p:txBody>
      </p:sp>
      <p:sp>
        <p:nvSpPr>
          <p:cNvPr id="3" name="Content Placeholder 2">
            <a:extLst>
              <a:ext uri="{FF2B5EF4-FFF2-40B4-BE49-F238E27FC236}">
                <a16:creationId xmlns:a16="http://schemas.microsoft.com/office/drawing/2014/main" id="{F0DF45A9-3A9E-0D40-A94E-258269CB12B7}"/>
              </a:ext>
            </a:extLst>
          </p:cNvPr>
          <p:cNvSpPr>
            <a:spLocks noGrp="1"/>
          </p:cNvSpPr>
          <p:nvPr>
            <p:ph idx="1"/>
          </p:nvPr>
        </p:nvSpPr>
        <p:spPr/>
        <p:txBody>
          <a:bodyPr/>
          <a:lstStyle/>
          <a:p>
            <a:pPr>
              <a:buFont typeface="Calibri" panose="020F0502020204030204" pitchFamily="34" charset="0"/>
              <a:buAutoNum type="arabicPeriod"/>
            </a:pPr>
            <a:r>
              <a:rPr lang="en-US" altLang="en-US" b="1" dirty="0">
                <a:solidFill>
                  <a:schemeClr val="accent2"/>
                </a:solidFill>
              </a:rPr>
              <a:t>Mark Fixation spot.  White cross in center of chart </a:t>
            </a:r>
          </a:p>
          <a:p>
            <a:pPr>
              <a:buFont typeface="Calibri" panose="020F0502020204030204" pitchFamily="34" charset="0"/>
              <a:buAutoNum type="arabicPeriod"/>
            </a:pPr>
            <a:r>
              <a:rPr lang="en-US" altLang="en-US" b="1" dirty="0">
                <a:solidFill>
                  <a:schemeClr val="accent2"/>
                </a:solidFill>
              </a:rPr>
              <a:t>For Children – Face, Picture, </a:t>
            </a:r>
            <a:r>
              <a:rPr lang="en-US" altLang="en-US" b="1" dirty="0" err="1">
                <a:solidFill>
                  <a:schemeClr val="accent2"/>
                </a:solidFill>
              </a:rPr>
              <a:t>etc</a:t>
            </a:r>
            <a:endParaRPr lang="en-US" altLang="en-US" b="1" dirty="0">
              <a:solidFill>
                <a:schemeClr val="accent2"/>
              </a:solidFill>
            </a:endParaRPr>
          </a:p>
          <a:p>
            <a:pPr>
              <a:buFont typeface="Calibri" panose="020F0502020204030204" pitchFamily="34" charset="0"/>
              <a:buAutoNum type="arabicPeriod"/>
            </a:pPr>
            <a:r>
              <a:rPr lang="en-US" altLang="en-US" b="1" dirty="0">
                <a:solidFill>
                  <a:schemeClr val="accent2"/>
                </a:solidFill>
              </a:rPr>
              <a:t>Key – Monitor fixation mirror – top or behind chart</a:t>
            </a:r>
          </a:p>
          <a:p>
            <a:pPr>
              <a:buFont typeface="Calibri" panose="020F0502020204030204" pitchFamily="34" charset="0"/>
              <a:buAutoNum type="arabicPeriod"/>
            </a:pPr>
            <a:r>
              <a:rPr lang="en-US" altLang="en-US" b="1" dirty="0">
                <a:solidFill>
                  <a:schemeClr val="accent2"/>
                </a:solidFill>
              </a:rPr>
              <a:t>Measure peripheral motion field with 5mm (2</a:t>
            </a:r>
            <a:r>
              <a:rPr lang="en-US" altLang="en-US" b="1" baseline="30000" dirty="0">
                <a:solidFill>
                  <a:schemeClr val="accent2"/>
                </a:solidFill>
              </a:rPr>
              <a:t>0</a:t>
            </a:r>
            <a:r>
              <a:rPr lang="en-US" altLang="en-US" b="1" dirty="0">
                <a:solidFill>
                  <a:schemeClr val="accent2"/>
                </a:solidFill>
              </a:rPr>
              <a:t>) white dot</a:t>
            </a:r>
          </a:p>
          <a:p>
            <a:pPr>
              <a:buFont typeface="Calibri" panose="020F0502020204030204" pitchFamily="34" charset="0"/>
              <a:buAutoNum type="arabicPeriod"/>
            </a:pPr>
            <a:r>
              <a:rPr lang="en-US" altLang="en-US" b="1" dirty="0">
                <a:solidFill>
                  <a:schemeClr val="accent2"/>
                </a:solidFill>
              </a:rPr>
              <a:t>Measure White </a:t>
            </a:r>
            <a:r>
              <a:rPr lang="en-US" altLang="en-US" b="1">
                <a:solidFill>
                  <a:schemeClr val="accent2"/>
                </a:solidFill>
              </a:rPr>
              <a:t>(1.5 </a:t>
            </a:r>
            <a:r>
              <a:rPr lang="en-US" altLang="en-US" b="1" dirty="0">
                <a:solidFill>
                  <a:schemeClr val="accent2"/>
                </a:solidFill>
              </a:rPr>
              <a:t>degree), blind </a:t>
            </a:r>
            <a:r>
              <a:rPr lang="en-US" altLang="en-US" b="1">
                <a:solidFill>
                  <a:schemeClr val="accent2"/>
                </a:solidFill>
              </a:rPr>
              <a:t>spot (1.0 </a:t>
            </a:r>
            <a:r>
              <a:rPr lang="en-US" altLang="en-US" b="1" dirty="0">
                <a:solidFill>
                  <a:schemeClr val="accent2"/>
                </a:solidFill>
              </a:rPr>
              <a:t>degree) and then colors </a:t>
            </a:r>
            <a:r>
              <a:rPr lang="en-US" altLang="en-US" b="1">
                <a:solidFill>
                  <a:schemeClr val="accent2"/>
                </a:solidFill>
              </a:rPr>
              <a:t>with 1.5 </a:t>
            </a:r>
            <a:r>
              <a:rPr lang="en-US" altLang="en-US" b="1" dirty="0">
                <a:solidFill>
                  <a:schemeClr val="accent2"/>
                </a:solidFill>
              </a:rPr>
              <a:t>degree target.  </a:t>
            </a:r>
          </a:p>
          <a:p>
            <a:pPr>
              <a:buFont typeface="Calibri" panose="020F0502020204030204" pitchFamily="34" charset="0"/>
              <a:buAutoNum type="arabicPeriod"/>
            </a:pPr>
            <a:r>
              <a:rPr lang="en-US" altLang="en-US" b="1" dirty="0">
                <a:solidFill>
                  <a:schemeClr val="accent2"/>
                </a:solidFill>
              </a:rPr>
              <a:t>Measure overall field at least 8 points.  Blind spot 8 points.</a:t>
            </a:r>
          </a:p>
          <a:p>
            <a:endParaRPr lang="en-US" dirty="0"/>
          </a:p>
        </p:txBody>
      </p:sp>
    </p:spTree>
    <p:extLst>
      <p:ext uri="{BB962C8B-B14F-4D97-AF65-F5344CB8AC3E}">
        <p14:creationId xmlns:p14="http://schemas.microsoft.com/office/powerpoint/2010/main" val="5907641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99AC5-180D-1A4A-A4DA-E85564419617}"/>
              </a:ext>
            </a:extLst>
          </p:cNvPr>
          <p:cNvSpPr>
            <a:spLocks noGrp="1"/>
          </p:cNvSpPr>
          <p:nvPr>
            <p:ph type="title"/>
          </p:nvPr>
        </p:nvSpPr>
        <p:spPr/>
        <p:txBody>
          <a:bodyPr/>
          <a:lstStyle/>
          <a:p>
            <a:pPr algn="ctr"/>
            <a:r>
              <a:rPr lang="en-US" altLang="en-US" b="1" dirty="0">
                <a:solidFill>
                  <a:schemeClr val="accent2"/>
                </a:solidFill>
              </a:rPr>
              <a:t>The Kinetic Visual Field</a:t>
            </a:r>
            <a:br>
              <a:rPr lang="en-US" altLang="en-US" b="1" dirty="0">
                <a:solidFill>
                  <a:schemeClr val="accent2"/>
                </a:solidFill>
              </a:rPr>
            </a:br>
            <a:r>
              <a:rPr lang="en-US" altLang="en-US" b="1" dirty="0">
                <a:solidFill>
                  <a:schemeClr val="accent2"/>
                </a:solidFill>
              </a:rPr>
              <a:t>		Measurement</a:t>
            </a:r>
            <a:endParaRPr lang="en-US" b="1" dirty="0">
              <a:solidFill>
                <a:schemeClr val="accent2"/>
              </a:solidFill>
            </a:endParaRPr>
          </a:p>
        </p:txBody>
      </p:sp>
      <p:sp>
        <p:nvSpPr>
          <p:cNvPr id="3" name="Content Placeholder 2">
            <a:extLst>
              <a:ext uri="{FF2B5EF4-FFF2-40B4-BE49-F238E27FC236}">
                <a16:creationId xmlns:a16="http://schemas.microsoft.com/office/drawing/2014/main" id="{FE04F744-F3D1-1A45-B34B-FFB3E84C7554}"/>
              </a:ext>
            </a:extLst>
          </p:cNvPr>
          <p:cNvSpPr>
            <a:spLocks noGrp="1"/>
          </p:cNvSpPr>
          <p:nvPr>
            <p:ph sz="half" idx="1"/>
          </p:nvPr>
        </p:nvSpPr>
        <p:spPr>
          <a:xfrm>
            <a:off x="592668" y="2160920"/>
            <a:ext cx="4184035" cy="3880772"/>
          </a:xfrm>
        </p:spPr>
        <p:txBody>
          <a:bodyPr>
            <a:normAutofit fontScale="77500" lnSpcReduction="20000"/>
          </a:bodyPr>
          <a:lstStyle/>
          <a:p>
            <a:pPr>
              <a:buNone/>
            </a:pPr>
            <a:r>
              <a:rPr lang="en-US" altLang="en-US" sz="3100" b="1" dirty="0">
                <a:solidFill>
                  <a:schemeClr val="accent2"/>
                </a:solidFill>
              </a:rPr>
              <a:t>Educate Patient Prior to Test:</a:t>
            </a:r>
          </a:p>
          <a:p>
            <a:pPr marL="0" indent="0">
              <a:buNone/>
            </a:pPr>
            <a:endParaRPr lang="en-US" altLang="en-US" b="1" dirty="0">
              <a:solidFill>
                <a:schemeClr val="accent2"/>
              </a:solidFill>
            </a:endParaRPr>
          </a:p>
          <a:p>
            <a:pPr>
              <a:buFont typeface="Calibri" panose="020F0502020204030204" pitchFamily="34" charset="0"/>
              <a:buChar char="•"/>
            </a:pPr>
            <a:r>
              <a:rPr lang="en-US" altLang="en-US" sz="2600" b="1" dirty="0">
                <a:solidFill>
                  <a:schemeClr val="accent2"/>
                </a:solidFill>
              </a:rPr>
              <a:t>General Instructions</a:t>
            </a:r>
          </a:p>
          <a:p>
            <a:pPr>
              <a:buFont typeface="Calibri" panose="020F0502020204030204" pitchFamily="34" charset="0"/>
              <a:buChar char="•"/>
            </a:pPr>
            <a:r>
              <a:rPr lang="en-US" altLang="en-US" sz="2600" b="1" dirty="0">
                <a:solidFill>
                  <a:schemeClr val="accent2"/>
                </a:solidFill>
              </a:rPr>
              <a:t>Always give a trial especially the colors</a:t>
            </a:r>
          </a:p>
          <a:p>
            <a:pPr>
              <a:buFont typeface="Calibri" panose="020F0502020204030204" pitchFamily="34" charset="0"/>
              <a:buChar char="•"/>
            </a:pPr>
            <a:r>
              <a:rPr lang="en-US" altLang="en-US" sz="2600" b="1" dirty="0">
                <a:solidFill>
                  <a:schemeClr val="accent2"/>
                </a:solidFill>
              </a:rPr>
              <a:t>Motion</a:t>
            </a:r>
          </a:p>
          <a:p>
            <a:pPr>
              <a:buFont typeface="Calibri" panose="020F0502020204030204" pitchFamily="34" charset="0"/>
              <a:buChar char="•"/>
            </a:pPr>
            <a:r>
              <a:rPr lang="en-US" altLang="en-US" sz="2600" b="1" dirty="0">
                <a:solidFill>
                  <a:schemeClr val="accent2"/>
                </a:solidFill>
              </a:rPr>
              <a:t>White – first aware of white target.</a:t>
            </a:r>
          </a:p>
          <a:p>
            <a:pPr>
              <a:buFont typeface="Calibri" panose="020F0502020204030204" pitchFamily="34" charset="0"/>
              <a:buChar char="•"/>
            </a:pPr>
            <a:r>
              <a:rPr lang="en-US" altLang="en-US" sz="2600" b="1" dirty="0">
                <a:solidFill>
                  <a:schemeClr val="accent2"/>
                </a:solidFill>
              </a:rPr>
              <a:t>Blind Spot</a:t>
            </a:r>
          </a:p>
          <a:p>
            <a:pPr>
              <a:buFont typeface="Calibri" panose="020F0502020204030204" pitchFamily="34" charset="0"/>
              <a:buChar char="•"/>
            </a:pPr>
            <a:r>
              <a:rPr lang="en-US" altLang="en-US" sz="2600" b="1" dirty="0">
                <a:solidFill>
                  <a:schemeClr val="accent2"/>
                </a:solidFill>
              </a:rPr>
              <a:t>Colors</a:t>
            </a:r>
            <a:endParaRPr lang="en-US" sz="2600" dirty="0">
              <a:solidFill>
                <a:schemeClr val="accent2"/>
              </a:solidFill>
            </a:endParaRPr>
          </a:p>
        </p:txBody>
      </p:sp>
      <p:pic>
        <p:nvPicPr>
          <p:cNvPr id="5" name="Picture 5" descr="P1070861">
            <a:extLst>
              <a:ext uri="{FF2B5EF4-FFF2-40B4-BE49-F238E27FC236}">
                <a16:creationId xmlns:a16="http://schemas.microsoft.com/office/drawing/2014/main" id="{EA1636F2-DD93-464A-88E2-15AE4AF2AD4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092700" y="2532856"/>
            <a:ext cx="41783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6980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27F16-B72B-A644-8F3C-C06C2A9F9BE0}"/>
              </a:ext>
            </a:extLst>
          </p:cNvPr>
          <p:cNvSpPr>
            <a:spLocks noGrp="1"/>
          </p:cNvSpPr>
          <p:nvPr>
            <p:ph type="title"/>
          </p:nvPr>
        </p:nvSpPr>
        <p:spPr/>
        <p:txBody>
          <a:bodyPr>
            <a:normAutofit/>
          </a:bodyPr>
          <a:lstStyle/>
          <a:p>
            <a:pPr algn="ctr"/>
            <a:r>
              <a:rPr lang="en-US" b="1" dirty="0">
                <a:solidFill>
                  <a:schemeClr val="accent2"/>
                </a:solidFill>
              </a:rPr>
              <a:t>What Functional Visual Fields Are Not</a:t>
            </a:r>
          </a:p>
        </p:txBody>
      </p:sp>
      <p:sp>
        <p:nvSpPr>
          <p:cNvPr id="3" name="Content Placeholder 2">
            <a:extLst>
              <a:ext uri="{FF2B5EF4-FFF2-40B4-BE49-F238E27FC236}">
                <a16:creationId xmlns:a16="http://schemas.microsoft.com/office/drawing/2014/main" id="{0FF9532E-54BA-8F47-9307-3C2A807924AE}"/>
              </a:ext>
            </a:extLst>
          </p:cNvPr>
          <p:cNvSpPr>
            <a:spLocks noGrp="1"/>
          </p:cNvSpPr>
          <p:nvPr>
            <p:ph idx="1"/>
          </p:nvPr>
        </p:nvSpPr>
        <p:spPr/>
        <p:txBody>
          <a:bodyPr/>
          <a:lstStyle/>
          <a:p>
            <a:r>
              <a:rPr lang="en-US" sz="2400" b="1" dirty="0">
                <a:solidFill>
                  <a:schemeClr val="accent2"/>
                </a:solidFill>
              </a:rPr>
              <a:t>Not for detecting pathology</a:t>
            </a:r>
          </a:p>
          <a:p>
            <a:pPr marL="0" indent="0">
              <a:buNone/>
            </a:pPr>
            <a:endParaRPr lang="en-US" sz="2400" b="1" dirty="0">
              <a:solidFill>
                <a:schemeClr val="accent2"/>
              </a:solidFill>
            </a:endParaRPr>
          </a:p>
          <a:p>
            <a:r>
              <a:rPr lang="en-US" sz="2400" b="1" dirty="0">
                <a:solidFill>
                  <a:schemeClr val="accent2"/>
                </a:solidFill>
              </a:rPr>
              <a:t>Not for indicating the correct color frequencies</a:t>
            </a:r>
          </a:p>
          <a:p>
            <a:endParaRPr lang="en-US" dirty="0"/>
          </a:p>
        </p:txBody>
      </p:sp>
    </p:spTree>
    <p:extLst>
      <p:ext uri="{BB962C8B-B14F-4D97-AF65-F5344CB8AC3E}">
        <p14:creationId xmlns:p14="http://schemas.microsoft.com/office/powerpoint/2010/main" val="42683066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0D1E0-DBA7-3E4F-9D68-440BFD447709}"/>
              </a:ext>
            </a:extLst>
          </p:cNvPr>
          <p:cNvSpPr>
            <a:spLocks noGrp="1"/>
          </p:cNvSpPr>
          <p:nvPr>
            <p:ph type="title"/>
          </p:nvPr>
        </p:nvSpPr>
        <p:spPr>
          <a:xfrm>
            <a:off x="532362" y="152400"/>
            <a:ext cx="8596668" cy="1320800"/>
          </a:xfrm>
        </p:spPr>
        <p:txBody>
          <a:bodyPr/>
          <a:lstStyle/>
          <a:p>
            <a:r>
              <a:rPr lang="en-US" sz="2800" b="1" dirty="0">
                <a:solidFill>
                  <a:schemeClr val="accent2"/>
                </a:solidFill>
              </a:rPr>
              <a:t>Administering the Field Measurements</a:t>
            </a:r>
            <a:br>
              <a:rPr lang="en-US" b="1" dirty="0">
                <a:solidFill>
                  <a:schemeClr val="accent2"/>
                </a:solidFill>
              </a:rPr>
            </a:br>
            <a:endParaRPr lang="en-US" dirty="0"/>
          </a:p>
        </p:txBody>
      </p:sp>
      <p:sp>
        <p:nvSpPr>
          <p:cNvPr id="3" name="Content Placeholder 2">
            <a:extLst>
              <a:ext uri="{FF2B5EF4-FFF2-40B4-BE49-F238E27FC236}">
                <a16:creationId xmlns:a16="http://schemas.microsoft.com/office/drawing/2014/main" id="{40AEEC66-D200-CD4F-B3BC-EE44336802C4}"/>
              </a:ext>
            </a:extLst>
          </p:cNvPr>
          <p:cNvSpPr>
            <a:spLocks noGrp="1"/>
          </p:cNvSpPr>
          <p:nvPr>
            <p:ph sz="half" idx="1"/>
          </p:nvPr>
        </p:nvSpPr>
        <p:spPr>
          <a:xfrm>
            <a:off x="532362" y="965198"/>
            <a:ext cx="4443306" cy="5273041"/>
          </a:xfrm>
        </p:spPr>
        <p:txBody>
          <a:bodyPr>
            <a:normAutofit fontScale="70000" lnSpcReduction="20000"/>
          </a:bodyPr>
          <a:lstStyle/>
          <a:p>
            <a:pPr>
              <a:buFont typeface="+mj-lt"/>
              <a:buAutoNum type="arabicPeriod"/>
            </a:pPr>
            <a:r>
              <a:rPr lang="en-US" sz="2300" b="1" dirty="0">
                <a:solidFill>
                  <a:schemeClr val="accent2"/>
                </a:solidFill>
              </a:rPr>
              <a:t>Make a white cross in center of chart as fixation point</a:t>
            </a:r>
          </a:p>
          <a:p>
            <a:pPr>
              <a:buFont typeface="+mj-lt"/>
              <a:buAutoNum type="arabicPeriod"/>
            </a:pPr>
            <a:r>
              <a:rPr lang="en-US" sz="2300" b="1" dirty="0">
                <a:solidFill>
                  <a:schemeClr val="accent2"/>
                </a:solidFill>
              </a:rPr>
              <a:t>Ensure good patient fixation by observing patient’s eye in mirror at top of charter</a:t>
            </a:r>
          </a:p>
          <a:p>
            <a:pPr>
              <a:buFont typeface="+mj-lt"/>
              <a:buAutoNum type="arabicPeriod"/>
            </a:pPr>
            <a:r>
              <a:rPr lang="en-US" sz="2300" b="1" dirty="0">
                <a:solidFill>
                  <a:schemeClr val="accent2"/>
                </a:solidFill>
              </a:rPr>
              <a:t>Measure peripheral motion field with 5mm (2</a:t>
            </a:r>
            <a:r>
              <a:rPr lang="en-US" sz="2300" b="1" baseline="30000" dirty="0">
                <a:solidFill>
                  <a:schemeClr val="accent2"/>
                </a:solidFill>
              </a:rPr>
              <a:t>0</a:t>
            </a:r>
            <a:r>
              <a:rPr lang="en-US" sz="2300" b="1" dirty="0">
                <a:solidFill>
                  <a:schemeClr val="accent2"/>
                </a:solidFill>
              </a:rPr>
              <a:t>) white dot</a:t>
            </a:r>
          </a:p>
          <a:p>
            <a:pPr>
              <a:buFont typeface="+mj-lt"/>
              <a:buAutoNum type="arabicPeriod"/>
            </a:pPr>
            <a:r>
              <a:rPr lang="en-US" sz="2300" b="1" dirty="0">
                <a:solidFill>
                  <a:schemeClr val="accent2"/>
                </a:solidFill>
              </a:rPr>
              <a:t>Measure white form field with 1.5 degree white target</a:t>
            </a:r>
          </a:p>
          <a:p>
            <a:pPr>
              <a:buFont typeface="+mj-lt"/>
              <a:buAutoNum type="arabicPeriod"/>
            </a:pPr>
            <a:r>
              <a:rPr lang="en-US" sz="2300" b="1" dirty="0">
                <a:solidFill>
                  <a:schemeClr val="accent2"/>
                </a:solidFill>
              </a:rPr>
              <a:t>Measure color fields with 3 mm(1.5</a:t>
            </a:r>
            <a:r>
              <a:rPr lang="en-US" sz="2300" b="1" baseline="30000" dirty="0">
                <a:solidFill>
                  <a:schemeClr val="accent2"/>
                </a:solidFill>
              </a:rPr>
              <a:t>0</a:t>
            </a:r>
            <a:r>
              <a:rPr lang="en-US" sz="2300" b="1" dirty="0">
                <a:solidFill>
                  <a:schemeClr val="accent2"/>
                </a:solidFill>
              </a:rPr>
              <a:t>) green, red, then blue targets in this order</a:t>
            </a:r>
          </a:p>
          <a:p>
            <a:pPr>
              <a:buFont typeface="+mj-lt"/>
              <a:buAutoNum type="arabicPeriod"/>
            </a:pPr>
            <a:r>
              <a:rPr lang="en-US" sz="2300" b="1" dirty="0">
                <a:solidFill>
                  <a:schemeClr val="accent2"/>
                </a:solidFill>
              </a:rPr>
              <a:t>Measure from non-seeing to seeing</a:t>
            </a:r>
          </a:p>
          <a:p>
            <a:pPr>
              <a:buFont typeface="+mj-lt"/>
              <a:buAutoNum type="arabicPeriod"/>
            </a:pPr>
            <a:r>
              <a:rPr lang="en-US" sz="2300" b="1" dirty="0">
                <a:solidFill>
                  <a:schemeClr val="accent2"/>
                </a:solidFill>
              </a:rPr>
              <a:t>Measure 8 cardinal positions</a:t>
            </a:r>
          </a:p>
          <a:p>
            <a:pPr>
              <a:buFont typeface="+mj-lt"/>
              <a:buAutoNum type="arabicPeriod"/>
            </a:pPr>
            <a:r>
              <a:rPr lang="en-US" sz="2300" b="1" dirty="0">
                <a:solidFill>
                  <a:schemeClr val="accent2"/>
                </a:solidFill>
              </a:rPr>
              <a:t>Measure physiological blind spot using a 1degree white target going from non-seeing to seeing and ask when they first see the dot, do 8 cardinal positions.  If using the 1.5 degree white target ask when they see the whole dot</a:t>
            </a:r>
          </a:p>
          <a:p>
            <a:pPr>
              <a:buFont typeface="+mj-lt"/>
              <a:buAutoNum type="arabicPeriod"/>
            </a:pPr>
            <a:r>
              <a:rPr lang="en-US" sz="2300" b="1" dirty="0">
                <a:solidFill>
                  <a:schemeClr val="accent2"/>
                </a:solidFill>
              </a:rPr>
              <a:t>Orient recording paper as patient’s view</a:t>
            </a:r>
          </a:p>
          <a:p>
            <a:endParaRPr lang="en-US" b="1" dirty="0">
              <a:solidFill>
                <a:schemeClr val="accent2"/>
              </a:solidFill>
            </a:endParaRPr>
          </a:p>
        </p:txBody>
      </p:sp>
      <p:pic>
        <p:nvPicPr>
          <p:cNvPr id="5" name="Content Placeholder 4" descr="IMG_5672_2.JPG">
            <a:extLst>
              <a:ext uri="{FF2B5EF4-FFF2-40B4-BE49-F238E27FC236}">
                <a16:creationId xmlns:a16="http://schemas.microsoft.com/office/drawing/2014/main" id="{96A3130B-86CC-9F46-B2BA-694BDAF8F1A1}"/>
              </a:ext>
            </a:extLst>
          </p:cNvPr>
          <p:cNvPicPr>
            <a:picLocks noGrp="1" noChangeAspect="1"/>
          </p:cNvPicPr>
          <p:nvPr>
            <p:ph sz="half" idx="2"/>
          </p:nvPr>
        </p:nvPicPr>
        <p:blipFill>
          <a:blip r:embed="rId2"/>
          <a:stretch>
            <a:fillRect/>
          </a:stretch>
        </p:blipFill>
        <p:spPr>
          <a:xfrm>
            <a:off x="5211637" y="2174240"/>
            <a:ext cx="4834373" cy="2854959"/>
          </a:xfrm>
        </p:spPr>
      </p:pic>
    </p:spTree>
    <p:extLst>
      <p:ext uri="{BB962C8B-B14F-4D97-AF65-F5344CB8AC3E}">
        <p14:creationId xmlns:p14="http://schemas.microsoft.com/office/powerpoint/2010/main" val="4062331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28883-5628-6D4A-8DEA-BA5C171B9516}"/>
              </a:ext>
            </a:extLst>
          </p:cNvPr>
          <p:cNvSpPr>
            <a:spLocks noGrp="1"/>
          </p:cNvSpPr>
          <p:nvPr>
            <p:ph type="title"/>
          </p:nvPr>
        </p:nvSpPr>
        <p:spPr/>
        <p:txBody>
          <a:bodyPr/>
          <a:lstStyle/>
          <a:p>
            <a:pPr algn="ctr"/>
            <a:r>
              <a:rPr lang="en-US" b="1" dirty="0">
                <a:solidFill>
                  <a:schemeClr val="accent2"/>
                </a:solidFill>
              </a:rPr>
              <a:t>Measure Central Color Fields</a:t>
            </a:r>
          </a:p>
        </p:txBody>
      </p:sp>
      <p:sp>
        <p:nvSpPr>
          <p:cNvPr id="3" name="Content Placeholder 2">
            <a:extLst>
              <a:ext uri="{FF2B5EF4-FFF2-40B4-BE49-F238E27FC236}">
                <a16:creationId xmlns:a16="http://schemas.microsoft.com/office/drawing/2014/main" id="{32BF9C87-9BE1-BC4E-9D0E-4E2B8ACD1140}"/>
              </a:ext>
            </a:extLst>
          </p:cNvPr>
          <p:cNvSpPr>
            <a:spLocks noGrp="1"/>
          </p:cNvSpPr>
          <p:nvPr>
            <p:ph idx="1"/>
          </p:nvPr>
        </p:nvSpPr>
        <p:spPr>
          <a:xfrm>
            <a:off x="772160" y="1794829"/>
            <a:ext cx="8991600" cy="5246051"/>
          </a:xfrm>
        </p:spPr>
        <p:txBody>
          <a:bodyPr>
            <a:normAutofit/>
          </a:bodyPr>
          <a:lstStyle/>
          <a:p>
            <a:pPr>
              <a:buFont typeface="+mj-lt"/>
              <a:buAutoNum type="arabicPeriod"/>
            </a:pPr>
            <a:r>
              <a:rPr lang="en-US" b="1" dirty="0">
                <a:solidFill>
                  <a:schemeClr val="accent2"/>
                </a:solidFill>
              </a:rPr>
              <a:t>Repeat same procedure as measuring the white peripheral form field using a 1.5 degree color target except</a:t>
            </a:r>
          </a:p>
          <a:p>
            <a:pPr>
              <a:buFont typeface="+mj-lt"/>
              <a:buAutoNum type="arabicPeriod"/>
            </a:pPr>
            <a:r>
              <a:rPr lang="en-US" b="1" dirty="0">
                <a:solidFill>
                  <a:schemeClr val="accent2"/>
                </a:solidFill>
              </a:rPr>
              <a:t>Measure green, red, then blue fields in this order</a:t>
            </a:r>
          </a:p>
          <a:p>
            <a:pPr>
              <a:buFont typeface="+mj-lt"/>
              <a:buAutoNum type="arabicPeriod"/>
            </a:pPr>
            <a:r>
              <a:rPr lang="en-US" b="1" dirty="0">
                <a:solidFill>
                  <a:schemeClr val="accent2"/>
                </a:solidFill>
              </a:rPr>
              <a:t>Place a 1degree green target over the white cross in the center of the chart for patient’s fixation target and to allow the patient to better compare same color as fixation target without looking at target</a:t>
            </a:r>
          </a:p>
          <a:p>
            <a:pPr>
              <a:buFont typeface="+mj-lt"/>
              <a:buAutoNum type="arabicPeriod"/>
            </a:pPr>
            <a:r>
              <a:rPr lang="en-US" b="1" dirty="0">
                <a:solidFill>
                  <a:schemeClr val="accent2"/>
                </a:solidFill>
              </a:rPr>
              <a:t>Repeat measurements going from non-seeing to seeing</a:t>
            </a:r>
          </a:p>
          <a:p>
            <a:pPr>
              <a:buFont typeface="+mj-lt"/>
              <a:buAutoNum type="arabicPeriod"/>
            </a:pPr>
            <a:r>
              <a:rPr lang="en-US" b="1" dirty="0">
                <a:solidFill>
                  <a:schemeClr val="accent2"/>
                </a:solidFill>
              </a:rPr>
              <a:t>Try to use a consistent, steady speed of movement</a:t>
            </a:r>
          </a:p>
          <a:p>
            <a:pPr>
              <a:buFont typeface="+mj-lt"/>
              <a:buAutoNum type="arabicPeriod"/>
            </a:pPr>
            <a:r>
              <a:rPr lang="en-US" b="1" dirty="0">
                <a:solidFill>
                  <a:schemeClr val="accent2"/>
                </a:solidFill>
              </a:rPr>
              <a:t>Occasionally, wait a moment before starting the movement of the target so patient does not anticipate the target</a:t>
            </a:r>
          </a:p>
          <a:p>
            <a:pPr>
              <a:buFont typeface="+mj-lt"/>
              <a:buAutoNum type="arabicPeriod"/>
            </a:pPr>
            <a:r>
              <a:rPr lang="en-US" b="1" dirty="0">
                <a:solidFill>
                  <a:schemeClr val="accent2"/>
                </a:solidFill>
              </a:rPr>
              <a:t>Make measurement marks on the second sheet, not on the sheet the patient is looking at</a:t>
            </a:r>
          </a:p>
          <a:p>
            <a:pPr>
              <a:buFont typeface="+mj-lt"/>
              <a:buAutoNum type="arabicPeriod"/>
            </a:pPr>
            <a:r>
              <a:rPr lang="en-US" b="1" dirty="0">
                <a:solidFill>
                  <a:schemeClr val="accent2"/>
                </a:solidFill>
              </a:rPr>
              <a:t>Repeat with the red target and then with the blue target</a:t>
            </a:r>
          </a:p>
          <a:p>
            <a:pPr>
              <a:buFont typeface="+mj-lt"/>
              <a:buAutoNum type="arabicPeriod"/>
            </a:pPr>
            <a:endParaRPr lang="en-US" b="1" dirty="0">
              <a:solidFill>
                <a:schemeClr val="accent2"/>
              </a:solidFill>
            </a:endParaRPr>
          </a:p>
          <a:p>
            <a:endParaRPr lang="en-US" dirty="0"/>
          </a:p>
        </p:txBody>
      </p:sp>
    </p:spTree>
    <p:extLst>
      <p:ext uri="{BB962C8B-B14F-4D97-AF65-F5344CB8AC3E}">
        <p14:creationId xmlns:p14="http://schemas.microsoft.com/office/powerpoint/2010/main" val="30177123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8AFA7-914C-2D41-8BA9-53870B3BB966}"/>
              </a:ext>
            </a:extLst>
          </p:cNvPr>
          <p:cNvSpPr>
            <a:spLocks noGrp="1"/>
          </p:cNvSpPr>
          <p:nvPr>
            <p:ph type="title"/>
          </p:nvPr>
        </p:nvSpPr>
        <p:spPr/>
        <p:txBody>
          <a:bodyPr/>
          <a:lstStyle/>
          <a:p>
            <a:pPr algn="ctr"/>
            <a:r>
              <a:rPr lang="en-US" b="1" dirty="0">
                <a:solidFill>
                  <a:schemeClr val="accent2"/>
                </a:solidFill>
              </a:rPr>
              <a:t>Administering the Central Color Fields</a:t>
            </a:r>
          </a:p>
        </p:txBody>
      </p:sp>
      <p:pic>
        <p:nvPicPr>
          <p:cNvPr id="4" name="IMG_0468.MOV">
            <a:hlinkClick r:id="" action="ppaction://media"/>
            <a:extLst>
              <a:ext uri="{FF2B5EF4-FFF2-40B4-BE49-F238E27FC236}">
                <a16:creationId xmlns:a16="http://schemas.microsoft.com/office/drawing/2014/main" id="{F266114C-999D-E046-8AD7-043055EDFEEB}"/>
              </a:ext>
            </a:extLst>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2387600" y="2160588"/>
            <a:ext cx="5175250" cy="3881437"/>
          </a:xfrm>
        </p:spPr>
      </p:pic>
    </p:spTree>
    <p:extLst>
      <p:ext uri="{BB962C8B-B14F-4D97-AF65-F5344CB8AC3E}">
        <p14:creationId xmlns:p14="http://schemas.microsoft.com/office/powerpoint/2010/main" val="8021418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354C5-85DC-204E-A162-40D91100157A}"/>
              </a:ext>
            </a:extLst>
          </p:cNvPr>
          <p:cNvSpPr>
            <a:spLocks noGrp="1"/>
          </p:cNvSpPr>
          <p:nvPr>
            <p:ph type="title"/>
          </p:nvPr>
        </p:nvSpPr>
        <p:spPr/>
        <p:txBody>
          <a:bodyPr/>
          <a:lstStyle/>
          <a:p>
            <a:pPr algn="ctr"/>
            <a:r>
              <a:rPr lang="en-US" b="1" dirty="0">
                <a:solidFill>
                  <a:schemeClr val="accent2"/>
                </a:solidFill>
              </a:rPr>
              <a:t>Checking for Scotomas</a:t>
            </a:r>
          </a:p>
        </p:txBody>
      </p:sp>
      <p:sp>
        <p:nvSpPr>
          <p:cNvPr id="3" name="Content Placeholder 2">
            <a:extLst>
              <a:ext uri="{FF2B5EF4-FFF2-40B4-BE49-F238E27FC236}">
                <a16:creationId xmlns:a16="http://schemas.microsoft.com/office/drawing/2014/main" id="{153B01BF-AD21-7B4A-B895-01C865F550FE}"/>
              </a:ext>
            </a:extLst>
          </p:cNvPr>
          <p:cNvSpPr>
            <a:spLocks noGrp="1"/>
          </p:cNvSpPr>
          <p:nvPr>
            <p:ph idx="1"/>
          </p:nvPr>
        </p:nvSpPr>
        <p:spPr/>
        <p:txBody>
          <a:bodyPr/>
          <a:lstStyle/>
          <a:p>
            <a:pPr>
              <a:buNone/>
            </a:pPr>
            <a:r>
              <a:rPr lang="en-US" b="1" dirty="0">
                <a:solidFill>
                  <a:schemeClr val="accent2"/>
                </a:solidFill>
              </a:rPr>
              <a:t>When checking for suspicious scotomas, move your target in small up and down motion</a:t>
            </a:r>
          </a:p>
          <a:p>
            <a:pPr>
              <a:buNone/>
            </a:pPr>
            <a:r>
              <a:rPr lang="en-US" b="1" dirty="0">
                <a:solidFill>
                  <a:schemeClr val="accent2"/>
                </a:solidFill>
              </a:rPr>
              <a:t>1. As you approach the cross from all directions, ask if the dot ever disappears (scotoma)</a:t>
            </a:r>
          </a:p>
          <a:p>
            <a:pPr>
              <a:buNone/>
            </a:pPr>
            <a:r>
              <a:rPr lang="en-US" b="1" dirty="0">
                <a:solidFill>
                  <a:schemeClr val="accent2"/>
                </a:solidFill>
              </a:rPr>
              <a:t>2. Ask if the dot ever looks double (fluid or detachment)</a:t>
            </a:r>
          </a:p>
          <a:p>
            <a:pPr>
              <a:buNone/>
            </a:pPr>
            <a:r>
              <a:rPr lang="en-US" b="1" dirty="0">
                <a:solidFill>
                  <a:schemeClr val="accent2"/>
                </a:solidFill>
              </a:rPr>
              <a:t>3.  If inside 10</a:t>
            </a:r>
            <a:r>
              <a:rPr lang="en-US" b="1" baseline="30000" dirty="0">
                <a:solidFill>
                  <a:schemeClr val="accent2"/>
                </a:solidFill>
              </a:rPr>
              <a:t>0</a:t>
            </a:r>
            <a:r>
              <a:rPr lang="en-US" b="1" dirty="0">
                <a:solidFill>
                  <a:schemeClr val="accent2"/>
                </a:solidFill>
              </a:rPr>
              <a:t>, use a 0.5</a:t>
            </a:r>
            <a:r>
              <a:rPr lang="en-US" b="1" baseline="30000" dirty="0">
                <a:solidFill>
                  <a:schemeClr val="accent2"/>
                </a:solidFill>
              </a:rPr>
              <a:t>0</a:t>
            </a:r>
            <a:r>
              <a:rPr lang="en-US" b="1" dirty="0">
                <a:solidFill>
                  <a:schemeClr val="accent2"/>
                </a:solidFill>
              </a:rPr>
              <a:t> target</a:t>
            </a:r>
            <a:endParaRPr lang="en-US" dirty="0">
              <a:solidFill>
                <a:schemeClr val="accent2"/>
              </a:solidFill>
            </a:endParaRPr>
          </a:p>
          <a:p>
            <a:endParaRPr lang="en-US" dirty="0"/>
          </a:p>
        </p:txBody>
      </p:sp>
    </p:spTree>
    <p:extLst>
      <p:ext uri="{BB962C8B-B14F-4D97-AF65-F5344CB8AC3E}">
        <p14:creationId xmlns:p14="http://schemas.microsoft.com/office/powerpoint/2010/main" val="40310031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14779-95AD-C04F-97D1-1EA35D4CAB70}"/>
              </a:ext>
            </a:extLst>
          </p:cNvPr>
          <p:cNvSpPr>
            <a:spLocks noGrp="1"/>
          </p:cNvSpPr>
          <p:nvPr>
            <p:ph type="title"/>
          </p:nvPr>
        </p:nvSpPr>
        <p:spPr/>
        <p:txBody>
          <a:bodyPr>
            <a:normAutofit fontScale="90000"/>
          </a:bodyPr>
          <a:lstStyle/>
          <a:p>
            <a:pPr algn="ctr"/>
            <a:r>
              <a:rPr lang="en-US" sz="4400" b="1" dirty="0" err="1">
                <a:solidFill>
                  <a:schemeClr val="accent2"/>
                </a:solidFill>
              </a:rPr>
              <a:t>Borish</a:t>
            </a:r>
            <a:r>
              <a:rPr lang="en-US" sz="4400" b="1" dirty="0">
                <a:solidFill>
                  <a:schemeClr val="accent2"/>
                </a:solidFill>
              </a:rPr>
              <a:t> </a:t>
            </a:r>
            <a:br>
              <a:rPr lang="en-US" sz="4400" b="1" dirty="0">
                <a:solidFill>
                  <a:schemeClr val="accent2"/>
                </a:solidFill>
              </a:rPr>
            </a:br>
            <a:r>
              <a:rPr lang="en-US" b="1" dirty="0">
                <a:solidFill>
                  <a:schemeClr val="accent2"/>
                </a:solidFill>
              </a:rPr>
              <a:t>Clinical Refraction 3</a:t>
            </a:r>
            <a:r>
              <a:rPr lang="en-US" b="1" baseline="30000" dirty="0">
                <a:solidFill>
                  <a:schemeClr val="accent2"/>
                </a:solidFill>
              </a:rPr>
              <a:t>rd</a:t>
            </a:r>
            <a:r>
              <a:rPr lang="en-US" b="1" dirty="0">
                <a:solidFill>
                  <a:schemeClr val="accent2"/>
                </a:solidFill>
              </a:rPr>
              <a:t> Edition</a:t>
            </a:r>
            <a:br>
              <a:rPr lang="en-US" b="1" dirty="0">
                <a:solidFill>
                  <a:schemeClr val="accent2"/>
                </a:solidFill>
              </a:rPr>
            </a:br>
            <a:endParaRPr lang="en-US" b="1" dirty="0">
              <a:solidFill>
                <a:schemeClr val="accent2"/>
              </a:solidFill>
            </a:endParaRPr>
          </a:p>
        </p:txBody>
      </p:sp>
      <p:sp>
        <p:nvSpPr>
          <p:cNvPr id="3" name="Content Placeholder 2">
            <a:extLst>
              <a:ext uri="{FF2B5EF4-FFF2-40B4-BE49-F238E27FC236}">
                <a16:creationId xmlns:a16="http://schemas.microsoft.com/office/drawing/2014/main" id="{93281DF8-9FFE-4142-BBD6-7153F5D7A441}"/>
              </a:ext>
            </a:extLst>
          </p:cNvPr>
          <p:cNvSpPr>
            <a:spLocks noGrp="1"/>
          </p:cNvSpPr>
          <p:nvPr>
            <p:ph idx="1"/>
          </p:nvPr>
        </p:nvSpPr>
        <p:spPr/>
        <p:txBody>
          <a:bodyPr>
            <a:normAutofit lnSpcReduction="10000"/>
          </a:bodyPr>
          <a:lstStyle/>
          <a:p>
            <a:pPr>
              <a:buNone/>
            </a:pPr>
            <a:r>
              <a:rPr lang="en-US" altLang="en-US" sz="2800" b="1" dirty="0">
                <a:solidFill>
                  <a:srgbClr val="0064E2"/>
                </a:solidFill>
              </a:rPr>
              <a:t> </a:t>
            </a:r>
            <a:r>
              <a:rPr lang="en-US" altLang="en-US" sz="2400" dirty="0">
                <a:solidFill>
                  <a:schemeClr val="accent2"/>
                </a:solidFill>
              </a:rPr>
              <a:t>White</a:t>
            </a:r>
            <a:r>
              <a:rPr lang="en-US" altLang="en-US" sz="2400" dirty="0">
                <a:solidFill>
                  <a:schemeClr val="tx2">
                    <a:lumMod val="20000"/>
                    <a:lumOff val="80000"/>
                  </a:schemeClr>
                </a:solidFill>
              </a:rPr>
              <a:t> </a:t>
            </a:r>
            <a:r>
              <a:rPr lang="en-US" altLang="en-US" sz="2400" dirty="0">
                <a:solidFill>
                  <a:schemeClr val="accent2"/>
                </a:solidFill>
              </a:rPr>
              <a:t>(form)	</a:t>
            </a:r>
            <a:r>
              <a:rPr lang="en-US" altLang="en-US" sz="2400" dirty="0">
                <a:solidFill>
                  <a:srgbClr val="0070C0"/>
                </a:solidFill>
              </a:rPr>
              <a:t>Blue</a:t>
            </a:r>
            <a:r>
              <a:rPr lang="en-US" altLang="en-US" sz="2400" dirty="0">
                <a:solidFill>
                  <a:schemeClr val="accent2"/>
                </a:solidFill>
              </a:rPr>
              <a:t>	        </a:t>
            </a:r>
            <a:r>
              <a:rPr lang="en-US" altLang="en-US" sz="2400" dirty="0">
                <a:solidFill>
                  <a:srgbClr val="FF0000"/>
                </a:solidFill>
              </a:rPr>
              <a:t>Red</a:t>
            </a:r>
            <a:r>
              <a:rPr lang="en-US" altLang="en-US" sz="2400" dirty="0">
                <a:solidFill>
                  <a:schemeClr val="accent2"/>
                </a:solidFill>
              </a:rPr>
              <a:t>     	</a:t>
            </a:r>
            <a:r>
              <a:rPr lang="en-US" altLang="en-US" sz="2400" b="1" dirty="0">
                <a:solidFill>
                  <a:schemeClr val="accent2"/>
                </a:solidFill>
              </a:rPr>
              <a:t>Green</a:t>
            </a:r>
          </a:p>
          <a:p>
            <a:pPr>
              <a:buNone/>
            </a:pPr>
            <a:r>
              <a:rPr lang="en-US" sz="2400" dirty="0">
                <a:solidFill>
                  <a:schemeClr val="accent2"/>
                </a:solidFill>
              </a:rPr>
              <a:t>              Norms for Visual Fields</a:t>
            </a:r>
            <a:br>
              <a:rPr lang="en-US" sz="2400" dirty="0">
                <a:solidFill>
                  <a:schemeClr val="accent2"/>
                </a:solidFill>
              </a:rPr>
            </a:br>
            <a:r>
              <a:rPr lang="en-US" sz="2400" dirty="0">
                <a:solidFill>
                  <a:schemeClr val="accent2"/>
                </a:solidFill>
              </a:rPr>
              <a:t> </a:t>
            </a:r>
            <a:r>
              <a:rPr lang="en-US" altLang="en-US" sz="2400" dirty="0">
                <a:solidFill>
                  <a:schemeClr val="accent2"/>
                </a:solidFill>
              </a:rPr>
              <a:t> </a:t>
            </a:r>
          </a:p>
          <a:p>
            <a:pPr>
              <a:buNone/>
            </a:pPr>
            <a:r>
              <a:rPr lang="en-US" altLang="en-US" b="1" dirty="0">
                <a:solidFill>
                  <a:schemeClr val="tx1"/>
                </a:solidFill>
              </a:rPr>
              <a:t>Out:       100</a:t>
            </a:r>
            <a:r>
              <a:rPr lang="en-US" altLang="en-US" b="1" baseline="30000" dirty="0">
                <a:solidFill>
                  <a:schemeClr val="tx1"/>
                </a:solidFill>
              </a:rPr>
              <a:t>0		    </a:t>
            </a:r>
            <a:r>
              <a:rPr lang="en-US" altLang="en-US" b="1" dirty="0">
                <a:solidFill>
                  <a:schemeClr val="tx1"/>
                </a:solidFill>
              </a:rPr>
              <a:t>75</a:t>
            </a:r>
            <a:r>
              <a:rPr lang="en-US" altLang="en-US" b="1" baseline="30000" dirty="0">
                <a:solidFill>
                  <a:schemeClr val="tx1"/>
                </a:solidFill>
              </a:rPr>
              <a:t>0</a:t>
            </a:r>
            <a:r>
              <a:rPr lang="en-US" altLang="en-US" b="1" dirty="0">
                <a:solidFill>
                  <a:schemeClr val="tx1"/>
                </a:solidFill>
              </a:rPr>
              <a:t>		       41</a:t>
            </a:r>
            <a:r>
              <a:rPr lang="en-US" altLang="en-US" b="1" baseline="30000" dirty="0">
                <a:solidFill>
                  <a:schemeClr val="tx1"/>
                </a:solidFill>
              </a:rPr>
              <a:t>0</a:t>
            </a:r>
            <a:r>
              <a:rPr lang="en-US" altLang="en-US" b="1" dirty="0">
                <a:solidFill>
                  <a:schemeClr val="tx1"/>
                </a:solidFill>
              </a:rPr>
              <a:t>	          30</a:t>
            </a:r>
            <a:r>
              <a:rPr lang="en-US" altLang="en-US" b="1" baseline="30000" dirty="0">
                <a:solidFill>
                  <a:schemeClr val="tx1"/>
                </a:solidFill>
              </a:rPr>
              <a:t>0</a:t>
            </a:r>
          </a:p>
          <a:p>
            <a:pPr>
              <a:buNone/>
            </a:pPr>
            <a:endParaRPr lang="en-US" altLang="en-US" b="1" baseline="30000" dirty="0">
              <a:solidFill>
                <a:schemeClr val="tx1"/>
              </a:solidFill>
            </a:endParaRPr>
          </a:p>
          <a:p>
            <a:pPr>
              <a:buNone/>
            </a:pPr>
            <a:r>
              <a:rPr lang="en-US" altLang="en-US" b="1" dirty="0">
                <a:solidFill>
                  <a:schemeClr val="tx1"/>
                </a:solidFill>
              </a:rPr>
              <a:t>In:		         60</a:t>
            </a:r>
            <a:r>
              <a:rPr lang="en-US" altLang="en-US" b="1" baseline="30000" dirty="0">
                <a:solidFill>
                  <a:schemeClr val="tx1"/>
                </a:solidFill>
              </a:rPr>
              <a:t>0		   </a:t>
            </a:r>
            <a:r>
              <a:rPr lang="en-US" altLang="en-US" b="1" dirty="0">
                <a:solidFill>
                  <a:schemeClr val="tx1"/>
                </a:solidFill>
              </a:rPr>
              <a:t>38</a:t>
            </a:r>
            <a:r>
              <a:rPr lang="en-US" altLang="en-US" b="1" baseline="30000" dirty="0">
                <a:solidFill>
                  <a:schemeClr val="tx1"/>
                </a:solidFill>
              </a:rPr>
              <a:t>0</a:t>
            </a:r>
            <a:r>
              <a:rPr lang="en-US" altLang="en-US" b="1" dirty="0">
                <a:solidFill>
                  <a:schemeClr val="tx1"/>
                </a:solidFill>
              </a:rPr>
              <a:t>		      23</a:t>
            </a:r>
            <a:r>
              <a:rPr lang="en-US" altLang="en-US" b="1" baseline="30000" dirty="0">
                <a:solidFill>
                  <a:schemeClr val="tx1"/>
                </a:solidFill>
              </a:rPr>
              <a:t>0</a:t>
            </a:r>
            <a:r>
              <a:rPr lang="en-US" altLang="en-US" b="1" dirty="0">
                <a:solidFill>
                  <a:schemeClr val="tx1"/>
                </a:solidFill>
              </a:rPr>
              <a:t>		   18</a:t>
            </a:r>
            <a:r>
              <a:rPr lang="en-US" altLang="en-US" b="1" baseline="30000" dirty="0">
                <a:solidFill>
                  <a:schemeClr val="tx1"/>
                </a:solidFill>
              </a:rPr>
              <a:t>0</a:t>
            </a:r>
          </a:p>
          <a:p>
            <a:pPr>
              <a:buNone/>
            </a:pPr>
            <a:endParaRPr lang="en-US" altLang="en-US" b="1" baseline="30000" dirty="0">
              <a:solidFill>
                <a:schemeClr val="tx1"/>
              </a:solidFill>
            </a:endParaRPr>
          </a:p>
          <a:p>
            <a:pPr>
              <a:buNone/>
            </a:pPr>
            <a:r>
              <a:rPr lang="en-US" altLang="en-US" b="1" dirty="0">
                <a:solidFill>
                  <a:schemeClr val="tx1"/>
                </a:solidFill>
              </a:rPr>
              <a:t>Up:		   60</a:t>
            </a:r>
            <a:r>
              <a:rPr lang="en-US" altLang="en-US" b="1" baseline="30000" dirty="0">
                <a:solidFill>
                  <a:schemeClr val="tx1"/>
                </a:solidFill>
              </a:rPr>
              <a:t>0		   </a:t>
            </a:r>
            <a:r>
              <a:rPr lang="en-US" altLang="en-US" b="1" dirty="0">
                <a:solidFill>
                  <a:schemeClr val="tx1"/>
                </a:solidFill>
              </a:rPr>
              <a:t>38</a:t>
            </a:r>
            <a:r>
              <a:rPr lang="en-US" altLang="en-US" b="1" baseline="30000" dirty="0">
                <a:solidFill>
                  <a:schemeClr val="tx1"/>
                </a:solidFill>
              </a:rPr>
              <a:t>0</a:t>
            </a:r>
            <a:r>
              <a:rPr lang="en-US" altLang="en-US" b="1" dirty="0">
                <a:solidFill>
                  <a:schemeClr val="tx1"/>
                </a:solidFill>
              </a:rPr>
              <a:t>		      26</a:t>
            </a:r>
            <a:r>
              <a:rPr lang="en-US" altLang="en-US" b="1" baseline="30000" dirty="0">
                <a:solidFill>
                  <a:schemeClr val="tx1"/>
                </a:solidFill>
              </a:rPr>
              <a:t>0</a:t>
            </a:r>
            <a:r>
              <a:rPr lang="en-US" altLang="en-US" b="1" dirty="0">
                <a:solidFill>
                  <a:schemeClr val="tx1"/>
                </a:solidFill>
              </a:rPr>
              <a:t>		   18</a:t>
            </a:r>
            <a:r>
              <a:rPr lang="en-US" altLang="en-US" b="1" baseline="30000" dirty="0">
                <a:solidFill>
                  <a:schemeClr val="tx1"/>
                </a:solidFill>
              </a:rPr>
              <a:t>0</a:t>
            </a:r>
          </a:p>
          <a:p>
            <a:pPr>
              <a:buNone/>
            </a:pPr>
            <a:endParaRPr lang="en-US" altLang="en-US" b="1" baseline="30000" dirty="0">
              <a:solidFill>
                <a:schemeClr val="tx1"/>
              </a:solidFill>
            </a:endParaRPr>
          </a:p>
          <a:p>
            <a:pPr>
              <a:buNone/>
            </a:pPr>
            <a:r>
              <a:rPr lang="en-US" altLang="en-US" b="1" dirty="0">
                <a:solidFill>
                  <a:schemeClr val="tx1"/>
                </a:solidFill>
              </a:rPr>
              <a:t>Down: 	   80</a:t>
            </a:r>
            <a:r>
              <a:rPr lang="en-US" altLang="en-US" b="1" baseline="30000" dirty="0">
                <a:solidFill>
                  <a:schemeClr val="tx1"/>
                </a:solidFill>
              </a:rPr>
              <a:t>0		    </a:t>
            </a:r>
            <a:r>
              <a:rPr lang="en-US" altLang="en-US" b="1" dirty="0">
                <a:solidFill>
                  <a:schemeClr val="tx1"/>
                </a:solidFill>
              </a:rPr>
              <a:t>46</a:t>
            </a:r>
            <a:r>
              <a:rPr lang="en-US" altLang="en-US" b="1" baseline="30000" dirty="0">
                <a:solidFill>
                  <a:schemeClr val="tx1"/>
                </a:solidFill>
              </a:rPr>
              <a:t>0		         </a:t>
            </a:r>
            <a:r>
              <a:rPr lang="en-US" altLang="en-US" b="1" dirty="0">
                <a:solidFill>
                  <a:schemeClr val="tx1"/>
                </a:solidFill>
              </a:rPr>
              <a:t>29</a:t>
            </a:r>
            <a:r>
              <a:rPr lang="en-US" altLang="en-US" b="1" baseline="30000" dirty="0">
                <a:solidFill>
                  <a:schemeClr val="tx1"/>
                </a:solidFill>
              </a:rPr>
              <a:t>0</a:t>
            </a:r>
            <a:r>
              <a:rPr lang="en-US" altLang="en-US" b="1" dirty="0">
                <a:solidFill>
                  <a:schemeClr val="tx1"/>
                </a:solidFill>
              </a:rPr>
              <a:t>		    24</a:t>
            </a:r>
            <a:r>
              <a:rPr lang="en-US" altLang="en-US" b="1" baseline="30000" dirty="0">
                <a:solidFill>
                  <a:schemeClr val="tx1"/>
                </a:solidFill>
              </a:rPr>
              <a:t>0</a:t>
            </a:r>
            <a:r>
              <a:rPr lang="en-US" altLang="en-US" b="1"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6392603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FEE2-7F25-EA4F-956A-968FB53593FB}"/>
              </a:ext>
            </a:extLst>
          </p:cNvPr>
          <p:cNvSpPr>
            <a:spLocks noGrp="1"/>
          </p:cNvSpPr>
          <p:nvPr>
            <p:ph type="title"/>
          </p:nvPr>
        </p:nvSpPr>
        <p:spPr>
          <a:xfrm>
            <a:off x="677334" y="0"/>
            <a:ext cx="8495068" cy="1879600"/>
          </a:xfrm>
        </p:spPr>
        <p:txBody>
          <a:bodyPr>
            <a:normAutofit fontScale="90000"/>
          </a:bodyPr>
          <a:lstStyle/>
          <a:p>
            <a:pPr algn="ctr"/>
            <a:r>
              <a:rPr lang="en-US" altLang="en-US" sz="4800" dirty="0">
                <a:solidFill>
                  <a:schemeClr val="accent2"/>
                </a:solidFill>
              </a:rPr>
              <a:t>Norms for Visual Fields </a:t>
            </a:r>
            <a:br>
              <a:rPr lang="en-US" altLang="en-US" sz="4800" dirty="0">
                <a:solidFill>
                  <a:srgbClr val="FFFF99"/>
                </a:solidFill>
              </a:rPr>
            </a:br>
            <a:r>
              <a:rPr lang="en-US" altLang="en-US" sz="4400" dirty="0">
                <a:solidFill>
                  <a:srgbClr val="FFFF99"/>
                </a:solidFill>
              </a:rPr>
              <a:t> </a:t>
            </a:r>
            <a:r>
              <a:rPr lang="en-US" altLang="en-US" sz="4000" b="1" dirty="0">
                <a:solidFill>
                  <a:schemeClr val="accent2"/>
                </a:solidFill>
              </a:rPr>
              <a:t>Samuel </a:t>
            </a:r>
            <a:r>
              <a:rPr lang="en-US" altLang="en-US" sz="4000" b="1" dirty="0" err="1">
                <a:solidFill>
                  <a:schemeClr val="accent2"/>
                </a:solidFill>
              </a:rPr>
              <a:t>Pesner</a:t>
            </a:r>
            <a:r>
              <a:rPr lang="en-US" altLang="en-US" sz="4000" b="1" dirty="0">
                <a:solidFill>
                  <a:schemeClr val="accent2"/>
                </a:solidFill>
              </a:rPr>
              <a:t>, OD</a:t>
            </a:r>
            <a:br>
              <a:rPr lang="en-US" altLang="en-US" sz="4000" b="1" dirty="0">
                <a:solidFill>
                  <a:schemeClr val="accent2"/>
                </a:solidFill>
              </a:rPr>
            </a:br>
            <a:r>
              <a:rPr lang="en-US" altLang="en-US" b="1" dirty="0">
                <a:solidFill>
                  <a:schemeClr val="accent2"/>
                </a:solidFill>
              </a:rPr>
              <a:t>(Peter &amp; Hirschberg, 5 mm target @ 33 cm)</a:t>
            </a:r>
            <a:endParaRPr lang="en-US" b="1" dirty="0">
              <a:solidFill>
                <a:schemeClr val="accent2"/>
              </a:solidFill>
            </a:endParaRPr>
          </a:p>
        </p:txBody>
      </p:sp>
      <p:sp>
        <p:nvSpPr>
          <p:cNvPr id="3" name="Content Placeholder 2">
            <a:extLst>
              <a:ext uri="{FF2B5EF4-FFF2-40B4-BE49-F238E27FC236}">
                <a16:creationId xmlns:a16="http://schemas.microsoft.com/office/drawing/2014/main" id="{A9A24595-9F5A-3F44-8364-8FE0031A719E}"/>
              </a:ext>
            </a:extLst>
          </p:cNvPr>
          <p:cNvSpPr>
            <a:spLocks noGrp="1"/>
          </p:cNvSpPr>
          <p:nvPr>
            <p:ph idx="1"/>
          </p:nvPr>
        </p:nvSpPr>
        <p:spPr/>
        <p:txBody>
          <a:bodyPr/>
          <a:lstStyle/>
          <a:p>
            <a:pPr>
              <a:lnSpc>
                <a:spcPct val="80000"/>
              </a:lnSpc>
              <a:buNone/>
            </a:pPr>
            <a:r>
              <a:rPr lang="en-US" altLang="en-US" b="1" dirty="0">
                <a:solidFill>
                  <a:schemeClr val="hlink"/>
                </a:solidFill>
              </a:rPr>
              <a:t>           </a:t>
            </a:r>
            <a:r>
              <a:rPr lang="en-US" altLang="en-US" b="1" dirty="0">
                <a:solidFill>
                  <a:srgbClr val="0070C0"/>
                </a:solidFill>
              </a:rPr>
              <a:t>Blue</a:t>
            </a:r>
            <a:r>
              <a:rPr lang="en-US" altLang="en-US" b="1" dirty="0">
                <a:solidFill>
                  <a:schemeClr val="tx2"/>
                </a:solidFill>
              </a:rPr>
              <a:t>		</a:t>
            </a:r>
            <a:r>
              <a:rPr lang="en-US" altLang="en-US" b="1" dirty="0">
                <a:solidFill>
                  <a:srgbClr val="FF0000"/>
                </a:solidFill>
              </a:rPr>
              <a:t>Red	</a:t>
            </a:r>
            <a:r>
              <a:rPr lang="en-US" altLang="en-US" b="1" dirty="0">
                <a:solidFill>
                  <a:schemeClr val="tx2"/>
                </a:solidFill>
              </a:rPr>
              <a:t>	</a:t>
            </a:r>
            <a:r>
              <a:rPr lang="en-US" altLang="en-US" b="1" dirty="0">
                <a:solidFill>
                  <a:srgbClr val="52AA03"/>
                </a:solidFill>
              </a:rPr>
              <a:t>Green</a:t>
            </a:r>
          </a:p>
          <a:p>
            <a:pPr>
              <a:lnSpc>
                <a:spcPct val="80000"/>
              </a:lnSpc>
              <a:buNone/>
            </a:pPr>
            <a:endParaRPr lang="en-US" altLang="en-US" b="1" dirty="0">
              <a:solidFill>
                <a:schemeClr val="accent2"/>
              </a:solidFill>
            </a:endParaRPr>
          </a:p>
          <a:p>
            <a:pPr>
              <a:lnSpc>
                <a:spcPct val="80000"/>
              </a:lnSpc>
              <a:buNone/>
            </a:pPr>
            <a:r>
              <a:rPr lang="en-US" altLang="en-US" b="1" dirty="0">
                <a:solidFill>
                  <a:schemeClr val="accent2"/>
                </a:solidFill>
              </a:rPr>
              <a:t>Out		65		40		30</a:t>
            </a:r>
          </a:p>
          <a:p>
            <a:pPr>
              <a:lnSpc>
                <a:spcPct val="80000"/>
              </a:lnSpc>
              <a:buNone/>
            </a:pPr>
            <a:endParaRPr lang="en-US" altLang="en-US" b="1" dirty="0">
              <a:solidFill>
                <a:schemeClr val="accent2"/>
              </a:solidFill>
            </a:endParaRPr>
          </a:p>
          <a:p>
            <a:pPr>
              <a:lnSpc>
                <a:spcPct val="80000"/>
              </a:lnSpc>
              <a:buNone/>
            </a:pPr>
            <a:r>
              <a:rPr lang="en-US" altLang="en-US" b="1" dirty="0">
                <a:solidFill>
                  <a:schemeClr val="accent2"/>
                </a:solidFill>
              </a:rPr>
              <a:t>In			39		25		19</a:t>
            </a:r>
          </a:p>
          <a:p>
            <a:pPr>
              <a:lnSpc>
                <a:spcPct val="80000"/>
              </a:lnSpc>
              <a:buNone/>
            </a:pPr>
            <a:endParaRPr lang="en-US" altLang="en-US" b="1" dirty="0">
              <a:solidFill>
                <a:schemeClr val="accent2"/>
              </a:solidFill>
            </a:endParaRPr>
          </a:p>
          <a:p>
            <a:pPr>
              <a:lnSpc>
                <a:spcPct val="80000"/>
              </a:lnSpc>
              <a:buNone/>
            </a:pPr>
            <a:r>
              <a:rPr lang="en-US" altLang="en-US" b="1" dirty="0">
                <a:solidFill>
                  <a:schemeClr val="accent2"/>
                </a:solidFill>
              </a:rPr>
              <a:t>Up		       39		26		18</a:t>
            </a:r>
          </a:p>
          <a:p>
            <a:pPr>
              <a:lnSpc>
                <a:spcPct val="80000"/>
              </a:lnSpc>
              <a:buNone/>
            </a:pPr>
            <a:endParaRPr lang="en-US" altLang="en-US" b="1" dirty="0">
              <a:solidFill>
                <a:schemeClr val="accent2"/>
              </a:solidFill>
            </a:endParaRPr>
          </a:p>
          <a:p>
            <a:pPr>
              <a:lnSpc>
                <a:spcPct val="80000"/>
              </a:lnSpc>
              <a:buNone/>
            </a:pPr>
            <a:r>
              <a:rPr lang="en-US" altLang="en-US" b="1" dirty="0">
                <a:solidFill>
                  <a:schemeClr val="accent2"/>
                </a:solidFill>
              </a:rPr>
              <a:t>Down	38		30		25	</a:t>
            </a:r>
          </a:p>
          <a:p>
            <a:endParaRPr lang="en-US" dirty="0"/>
          </a:p>
        </p:txBody>
      </p:sp>
    </p:spTree>
    <p:extLst>
      <p:ext uri="{BB962C8B-B14F-4D97-AF65-F5344CB8AC3E}">
        <p14:creationId xmlns:p14="http://schemas.microsoft.com/office/powerpoint/2010/main" val="12971248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796B-E264-8746-BC67-12ACD0C431EB}"/>
              </a:ext>
            </a:extLst>
          </p:cNvPr>
          <p:cNvSpPr>
            <a:spLocks noGrp="1"/>
          </p:cNvSpPr>
          <p:nvPr>
            <p:ph type="title"/>
          </p:nvPr>
        </p:nvSpPr>
        <p:spPr/>
        <p:txBody>
          <a:bodyPr/>
          <a:lstStyle/>
          <a:p>
            <a:pPr algn="ctr"/>
            <a:r>
              <a:rPr lang="en-US" b="1" dirty="0">
                <a:solidFill>
                  <a:schemeClr val="accent2"/>
                </a:solidFill>
              </a:rPr>
              <a:t>Plotting the Blind Spot</a:t>
            </a:r>
          </a:p>
        </p:txBody>
      </p:sp>
      <p:pic>
        <p:nvPicPr>
          <p:cNvPr id="4" name="IMG_0467.MOV">
            <a:hlinkClick r:id="" action="ppaction://media"/>
            <a:extLst>
              <a:ext uri="{FF2B5EF4-FFF2-40B4-BE49-F238E27FC236}">
                <a16:creationId xmlns:a16="http://schemas.microsoft.com/office/drawing/2014/main" id="{851DD71F-8BE1-6945-8AD3-08DB38670417}"/>
              </a:ext>
            </a:extLst>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2387600" y="2160588"/>
            <a:ext cx="5175250" cy="3881437"/>
          </a:xfrm>
        </p:spPr>
      </p:pic>
    </p:spTree>
    <p:extLst>
      <p:ext uri="{BB962C8B-B14F-4D97-AF65-F5344CB8AC3E}">
        <p14:creationId xmlns:p14="http://schemas.microsoft.com/office/powerpoint/2010/main" val="23240579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84A9-96AA-D34C-AC73-028254ECE567}"/>
              </a:ext>
            </a:extLst>
          </p:cNvPr>
          <p:cNvSpPr>
            <a:spLocks noGrp="1"/>
          </p:cNvSpPr>
          <p:nvPr>
            <p:ph type="title"/>
          </p:nvPr>
        </p:nvSpPr>
        <p:spPr/>
        <p:txBody>
          <a:bodyPr/>
          <a:lstStyle/>
          <a:p>
            <a:pPr algn="ctr"/>
            <a:r>
              <a:rPr lang="en-US" b="1" dirty="0">
                <a:solidFill>
                  <a:schemeClr val="accent2"/>
                </a:solidFill>
              </a:rPr>
              <a:t>Norms for Physiological Blind Spot</a:t>
            </a:r>
          </a:p>
        </p:txBody>
      </p:sp>
      <p:sp>
        <p:nvSpPr>
          <p:cNvPr id="3" name="Content Placeholder 2">
            <a:extLst>
              <a:ext uri="{FF2B5EF4-FFF2-40B4-BE49-F238E27FC236}">
                <a16:creationId xmlns:a16="http://schemas.microsoft.com/office/drawing/2014/main" id="{A6D84310-086A-1A41-A935-37F9F5CD3076}"/>
              </a:ext>
            </a:extLst>
          </p:cNvPr>
          <p:cNvSpPr>
            <a:spLocks noGrp="1"/>
          </p:cNvSpPr>
          <p:nvPr>
            <p:ph idx="1"/>
          </p:nvPr>
        </p:nvSpPr>
        <p:spPr/>
        <p:txBody>
          <a:bodyPr/>
          <a:lstStyle/>
          <a:p>
            <a:r>
              <a:rPr lang="en-US" sz="2400" b="1" dirty="0">
                <a:solidFill>
                  <a:schemeClr val="accent2"/>
                </a:solidFill>
              </a:rPr>
              <a:t>25 mm vertically</a:t>
            </a:r>
          </a:p>
          <a:p>
            <a:endParaRPr lang="en-US" sz="2400" b="1" dirty="0">
              <a:solidFill>
                <a:schemeClr val="accent2"/>
              </a:solidFill>
            </a:endParaRPr>
          </a:p>
          <a:p>
            <a:r>
              <a:rPr lang="en-US" sz="2400" b="1" dirty="0">
                <a:solidFill>
                  <a:schemeClr val="accent2"/>
                </a:solidFill>
              </a:rPr>
              <a:t>17 mm horizontally</a:t>
            </a:r>
          </a:p>
          <a:p>
            <a:endParaRPr lang="en-US" b="1" dirty="0">
              <a:solidFill>
                <a:srgbClr val="0064E2"/>
              </a:solidFill>
            </a:endParaRPr>
          </a:p>
          <a:p>
            <a:r>
              <a:rPr lang="en-US" sz="2400" b="1" dirty="0">
                <a:solidFill>
                  <a:schemeClr val="accent2"/>
                </a:solidFill>
              </a:rPr>
              <a:t>On campimetry chart (Charlie Butts)</a:t>
            </a:r>
            <a:endParaRPr lang="en-US" sz="2400" dirty="0">
              <a:solidFill>
                <a:schemeClr val="accent2"/>
              </a:solidFill>
            </a:endParaRPr>
          </a:p>
        </p:txBody>
      </p:sp>
    </p:spTree>
    <p:extLst>
      <p:ext uri="{BB962C8B-B14F-4D97-AF65-F5344CB8AC3E}">
        <p14:creationId xmlns:p14="http://schemas.microsoft.com/office/powerpoint/2010/main" val="7438321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16B3-85F9-5542-9C53-0796308B091F}"/>
              </a:ext>
            </a:extLst>
          </p:cNvPr>
          <p:cNvSpPr>
            <a:spLocks noGrp="1"/>
          </p:cNvSpPr>
          <p:nvPr>
            <p:ph type="title"/>
          </p:nvPr>
        </p:nvSpPr>
        <p:spPr/>
        <p:txBody>
          <a:bodyPr/>
          <a:lstStyle/>
          <a:p>
            <a:pPr algn="ctr"/>
            <a:r>
              <a:rPr lang="en-US" b="1" dirty="0">
                <a:solidFill>
                  <a:schemeClr val="accent2"/>
                </a:solidFill>
              </a:rPr>
              <a:t>Physiological Blind Spot</a:t>
            </a:r>
          </a:p>
        </p:txBody>
      </p:sp>
      <p:sp>
        <p:nvSpPr>
          <p:cNvPr id="3" name="Content Placeholder 2">
            <a:extLst>
              <a:ext uri="{FF2B5EF4-FFF2-40B4-BE49-F238E27FC236}">
                <a16:creationId xmlns:a16="http://schemas.microsoft.com/office/drawing/2014/main" id="{617A115D-7B2F-194F-860B-2353E5ECF8D1}"/>
              </a:ext>
            </a:extLst>
          </p:cNvPr>
          <p:cNvSpPr>
            <a:spLocks noGrp="1"/>
          </p:cNvSpPr>
          <p:nvPr>
            <p:ph idx="1"/>
          </p:nvPr>
        </p:nvSpPr>
        <p:spPr/>
        <p:txBody>
          <a:bodyPr>
            <a:normAutofit fontScale="92500"/>
          </a:bodyPr>
          <a:lstStyle/>
          <a:p>
            <a:r>
              <a:rPr lang="en-US" sz="2400" b="1" dirty="0">
                <a:solidFill>
                  <a:schemeClr val="accent2"/>
                </a:solidFill>
              </a:rPr>
              <a:t>If fields are normal in size but blind spot is enlarged, results will not hold unless the blind spot is back to normal size</a:t>
            </a:r>
          </a:p>
          <a:p>
            <a:r>
              <a:rPr lang="en-US" sz="2400" b="1" dirty="0">
                <a:solidFill>
                  <a:schemeClr val="accent2"/>
                </a:solidFill>
              </a:rPr>
              <a:t>If twenty sessions have been given and blind spot and/or fields are improved but not entirely normal in size, discharge patient for four to six weeks and then re-measure fields</a:t>
            </a:r>
          </a:p>
          <a:p>
            <a:r>
              <a:rPr lang="en-US" sz="2400" b="1" dirty="0">
                <a:solidFill>
                  <a:schemeClr val="accent2"/>
                </a:solidFill>
              </a:rPr>
              <a:t>If fields remain unchanged or deteriorate, resume treatments and decide to continue with the same gentler frequency if the fields have not deteriorated or use a stronger frequency if deteriorated</a:t>
            </a:r>
          </a:p>
          <a:p>
            <a:endParaRPr lang="en-US" dirty="0"/>
          </a:p>
        </p:txBody>
      </p:sp>
    </p:spTree>
    <p:extLst>
      <p:ext uri="{BB962C8B-B14F-4D97-AF65-F5344CB8AC3E}">
        <p14:creationId xmlns:p14="http://schemas.microsoft.com/office/powerpoint/2010/main" val="3401065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45A16-B596-1242-A53D-226B2636F592}"/>
              </a:ext>
            </a:extLst>
          </p:cNvPr>
          <p:cNvSpPr>
            <a:spLocks noGrp="1"/>
          </p:cNvSpPr>
          <p:nvPr>
            <p:ph type="title"/>
          </p:nvPr>
        </p:nvSpPr>
        <p:spPr/>
        <p:txBody>
          <a:bodyPr>
            <a:normAutofit/>
          </a:bodyPr>
          <a:lstStyle/>
          <a:p>
            <a:pPr algn="ctr"/>
            <a:r>
              <a:rPr lang="en-US" sz="3200" b="1" dirty="0">
                <a:solidFill>
                  <a:schemeClr val="accent2"/>
                </a:solidFill>
              </a:rPr>
              <a:t>Example of Enlarged Blind Spot and Interlacing of Color Fields</a:t>
            </a:r>
          </a:p>
        </p:txBody>
      </p:sp>
      <p:pic>
        <p:nvPicPr>
          <p:cNvPr id="4" name="Content Placeholder 3" descr="IMG_5679.JPG">
            <a:extLst>
              <a:ext uri="{FF2B5EF4-FFF2-40B4-BE49-F238E27FC236}">
                <a16:creationId xmlns:a16="http://schemas.microsoft.com/office/drawing/2014/main" id="{3B6E77B7-1C9D-5D48-97EA-56A943996884}"/>
              </a:ext>
            </a:extLst>
          </p:cNvPr>
          <p:cNvPicPr>
            <a:picLocks noGrp="1" noChangeAspect="1"/>
          </p:cNvPicPr>
          <p:nvPr>
            <p:ph idx="1"/>
          </p:nvPr>
        </p:nvPicPr>
        <p:blipFill>
          <a:blip r:embed="rId2"/>
          <a:stretch>
            <a:fillRect/>
          </a:stretch>
        </p:blipFill>
        <p:spPr>
          <a:xfrm>
            <a:off x="2082800" y="1993682"/>
            <a:ext cx="5557319" cy="4048343"/>
          </a:xfrm>
        </p:spPr>
      </p:pic>
    </p:spTree>
    <p:extLst>
      <p:ext uri="{BB962C8B-B14F-4D97-AF65-F5344CB8AC3E}">
        <p14:creationId xmlns:p14="http://schemas.microsoft.com/office/powerpoint/2010/main" val="300156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1844E-3AEF-DA42-B0FE-FCCF608C2326}"/>
              </a:ext>
            </a:extLst>
          </p:cNvPr>
          <p:cNvSpPr>
            <a:spLocks noGrp="1"/>
          </p:cNvSpPr>
          <p:nvPr>
            <p:ph type="title"/>
          </p:nvPr>
        </p:nvSpPr>
        <p:spPr>
          <a:xfrm>
            <a:off x="972167" y="271976"/>
            <a:ext cx="3729076" cy="1320800"/>
          </a:xfrm>
        </p:spPr>
        <p:txBody>
          <a:bodyPr anchor="ctr">
            <a:normAutofit/>
          </a:bodyPr>
          <a:lstStyle/>
          <a:p>
            <a:r>
              <a:rPr lang="en-US" b="1" dirty="0"/>
              <a:t>Why Functional Visual Fields</a:t>
            </a:r>
          </a:p>
        </p:txBody>
      </p:sp>
      <p:sp>
        <p:nvSpPr>
          <p:cNvPr id="3" name="Content Placeholder 2">
            <a:extLst>
              <a:ext uri="{FF2B5EF4-FFF2-40B4-BE49-F238E27FC236}">
                <a16:creationId xmlns:a16="http://schemas.microsoft.com/office/drawing/2014/main" id="{4D50F553-C5FA-5B4B-ACA0-A1AA9A96D57D}"/>
              </a:ext>
            </a:extLst>
          </p:cNvPr>
          <p:cNvSpPr>
            <a:spLocks noGrp="1"/>
          </p:cNvSpPr>
          <p:nvPr>
            <p:ph idx="1"/>
          </p:nvPr>
        </p:nvSpPr>
        <p:spPr>
          <a:xfrm>
            <a:off x="685167" y="2160589"/>
            <a:ext cx="3720916" cy="3560733"/>
          </a:xfrm>
        </p:spPr>
        <p:txBody>
          <a:bodyPr>
            <a:normAutofit/>
          </a:bodyPr>
          <a:lstStyle/>
          <a:p>
            <a:r>
              <a:rPr lang="en-US" sz="2000" b="1" dirty="0">
                <a:solidFill>
                  <a:schemeClr val="accent2"/>
                </a:solidFill>
              </a:rPr>
              <a:t>To answer the question, is our vision therapy working</a:t>
            </a:r>
          </a:p>
          <a:p>
            <a:r>
              <a:rPr lang="en-US" sz="2000" b="1" dirty="0">
                <a:solidFill>
                  <a:schemeClr val="accent2"/>
                </a:solidFill>
              </a:rPr>
              <a:t>To allow us to consider if the wrong frequency may be in use or the frequency may not be strong enough</a:t>
            </a:r>
          </a:p>
          <a:p>
            <a:pPr>
              <a:buNone/>
            </a:pPr>
            <a:r>
              <a:rPr lang="en-US" sz="2000" b="1" dirty="0">
                <a:solidFill>
                  <a:schemeClr val="accent2"/>
                </a:solidFill>
              </a:rPr>
              <a:t>                 </a:t>
            </a:r>
          </a:p>
          <a:p>
            <a:pPr algn="ctr">
              <a:buNone/>
            </a:pPr>
            <a:r>
              <a:rPr lang="en-US" sz="2000" b="1" dirty="0">
                <a:solidFill>
                  <a:schemeClr val="accent2"/>
                </a:solidFill>
              </a:rPr>
              <a:t>          Charlie Butts, OD, Dean Emeritus of CSO                                                                       </a:t>
            </a:r>
          </a:p>
          <a:p>
            <a:endParaRPr lang="en-US" dirty="0"/>
          </a:p>
        </p:txBody>
      </p:sp>
      <p:pic>
        <p:nvPicPr>
          <p:cNvPr id="6" name="Picture 5" descr="A picture containing person, text, photo, man&#10;&#10;Description automatically generated">
            <a:extLst>
              <a:ext uri="{FF2B5EF4-FFF2-40B4-BE49-F238E27FC236}">
                <a16:creationId xmlns:a16="http://schemas.microsoft.com/office/drawing/2014/main" id="{302DA179-F0AF-3545-9AC8-77425FC78821}"/>
              </a:ext>
            </a:extLst>
          </p:cNvPr>
          <p:cNvPicPr>
            <a:picLocks noChangeAspect="1"/>
          </p:cNvPicPr>
          <p:nvPr/>
        </p:nvPicPr>
        <p:blipFill>
          <a:blip r:embed="rId2"/>
          <a:stretch>
            <a:fillRect/>
          </a:stretch>
        </p:blipFill>
        <p:spPr>
          <a:xfrm>
            <a:off x="6740301" y="629911"/>
            <a:ext cx="4198632" cy="5598177"/>
          </a:xfrm>
          <a:prstGeom prst="rect">
            <a:avLst/>
          </a:prstGeom>
        </p:spPr>
      </p:pic>
    </p:spTree>
    <p:extLst>
      <p:ext uri="{BB962C8B-B14F-4D97-AF65-F5344CB8AC3E}">
        <p14:creationId xmlns:p14="http://schemas.microsoft.com/office/powerpoint/2010/main" val="862774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06EF-D930-8149-A67F-3A05242E0A7E}"/>
              </a:ext>
            </a:extLst>
          </p:cNvPr>
          <p:cNvSpPr>
            <a:spLocks noGrp="1"/>
          </p:cNvSpPr>
          <p:nvPr>
            <p:ph type="title"/>
          </p:nvPr>
        </p:nvSpPr>
        <p:spPr/>
        <p:txBody>
          <a:bodyPr/>
          <a:lstStyle/>
          <a:p>
            <a:pPr algn="ctr"/>
            <a:r>
              <a:rPr lang="en-US" altLang="en-US" b="1" dirty="0">
                <a:solidFill>
                  <a:schemeClr val="accent2"/>
                </a:solidFill>
              </a:rPr>
              <a:t>The Kinetic Visual Field</a:t>
            </a:r>
            <a:br>
              <a:rPr lang="en-US" altLang="en-US" b="1" dirty="0">
                <a:solidFill>
                  <a:schemeClr val="bg1"/>
                </a:solidFill>
              </a:rPr>
            </a:br>
            <a:r>
              <a:rPr lang="en-US" altLang="en-US" b="1" dirty="0">
                <a:solidFill>
                  <a:schemeClr val="bg1"/>
                </a:solidFill>
              </a:rPr>
              <a:t>		</a:t>
            </a:r>
            <a:r>
              <a:rPr lang="en-US" altLang="en-US" b="1" dirty="0">
                <a:solidFill>
                  <a:schemeClr val="accent2"/>
                </a:solidFill>
              </a:rPr>
              <a:t>Interpretation</a:t>
            </a:r>
            <a:endParaRPr lang="en-US" dirty="0">
              <a:solidFill>
                <a:schemeClr val="accent2"/>
              </a:solidFill>
            </a:endParaRPr>
          </a:p>
        </p:txBody>
      </p:sp>
      <p:sp>
        <p:nvSpPr>
          <p:cNvPr id="3" name="Content Placeholder 2">
            <a:extLst>
              <a:ext uri="{FF2B5EF4-FFF2-40B4-BE49-F238E27FC236}">
                <a16:creationId xmlns:a16="http://schemas.microsoft.com/office/drawing/2014/main" id="{0B178508-BE94-9D48-83D5-D0EA493E918A}"/>
              </a:ext>
            </a:extLst>
          </p:cNvPr>
          <p:cNvSpPr>
            <a:spLocks noGrp="1"/>
          </p:cNvSpPr>
          <p:nvPr>
            <p:ph idx="1"/>
          </p:nvPr>
        </p:nvSpPr>
        <p:spPr/>
        <p:txBody>
          <a:bodyPr/>
          <a:lstStyle/>
          <a:p>
            <a:pPr>
              <a:buClr>
                <a:srgbClr val="FFFF99"/>
              </a:buClr>
              <a:buNone/>
            </a:pPr>
            <a:r>
              <a:rPr lang="en-US" altLang="en-US" sz="2400" b="1" dirty="0">
                <a:solidFill>
                  <a:schemeClr val="accent2"/>
                </a:solidFill>
              </a:rPr>
              <a:t>Color Fields</a:t>
            </a:r>
          </a:p>
          <a:p>
            <a:pPr>
              <a:buClr>
                <a:srgbClr val="FFFF99"/>
              </a:buClr>
              <a:buNone/>
            </a:pPr>
            <a:endParaRPr lang="en-US" altLang="en-US" b="1" dirty="0">
              <a:solidFill>
                <a:schemeClr val="accent2"/>
              </a:solidFill>
            </a:endParaRPr>
          </a:p>
          <a:p>
            <a:r>
              <a:rPr lang="en-US" altLang="en-US" sz="2000" b="1" dirty="0">
                <a:solidFill>
                  <a:schemeClr val="accent2"/>
                </a:solidFill>
              </a:rPr>
              <a:t>Test green, red, blue (smallest to largest)</a:t>
            </a:r>
          </a:p>
          <a:p>
            <a:pPr marL="0" indent="0">
              <a:buNone/>
            </a:pPr>
            <a:endParaRPr lang="en-US" altLang="en-US" sz="2000" b="1" dirty="0">
              <a:solidFill>
                <a:schemeClr val="accent2"/>
              </a:solidFill>
            </a:endParaRPr>
          </a:p>
          <a:p>
            <a:r>
              <a:rPr lang="en-US" altLang="en-US" sz="2000" b="1" dirty="0">
                <a:solidFill>
                  <a:schemeClr val="accent2"/>
                </a:solidFill>
              </a:rPr>
              <a:t>There should be no interlacing or overlapping</a:t>
            </a:r>
          </a:p>
          <a:p>
            <a:pPr marL="0" indent="0">
              <a:buNone/>
            </a:pPr>
            <a:endParaRPr lang="en-US" altLang="en-US" sz="2000" b="1" dirty="0">
              <a:solidFill>
                <a:schemeClr val="accent2"/>
              </a:solidFill>
            </a:endParaRPr>
          </a:p>
          <a:p>
            <a:r>
              <a:rPr lang="en-US" altLang="en-US" sz="2000" b="1" dirty="0">
                <a:solidFill>
                  <a:schemeClr val="accent2"/>
                </a:solidFill>
              </a:rPr>
              <a:t>When  testing be aware of the patient noting the </a:t>
            </a:r>
          </a:p>
          <a:p>
            <a:pPr>
              <a:buNone/>
            </a:pPr>
            <a:r>
              <a:rPr lang="en-US" altLang="en-US" sz="2000" b="1" dirty="0">
                <a:solidFill>
                  <a:schemeClr val="accent2"/>
                </a:solidFill>
              </a:rPr>
              <a:t>       fading of color or color coming on and off. </a:t>
            </a:r>
          </a:p>
          <a:p>
            <a:pPr>
              <a:buNone/>
            </a:pPr>
            <a:endParaRPr lang="en-US" altLang="en-US" sz="2000" dirty="0">
              <a:solidFill>
                <a:schemeClr val="accent2"/>
              </a:solidFill>
            </a:endParaRPr>
          </a:p>
          <a:p>
            <a:endParaRPr lang="en-US" dirty="0"/>
          </a:p>
        </p:txBody>
      </p:sp>
    </p:spTree>
    <p:extLst>
      <p:ext uri="{BB962C8B-B14F-4D97-AF65-F5344CB8AC3E}">
        <p14:creationId xmlns:p14="http://schemas.microsoft.com/office/powerpoint/2010/main" val="42256288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E1CE-ABEE-D445-93DD-47729772E6EB}"/>
              </a:ext>
            </a:extLst>
          </p:cNvPr>
          <p:cNvSpPr>
            <a:spLocks noGrp="1"/>
          </p:cNvSpPr>
          <p:nvPr>
            <p:ph type="title"/>
          </p:nvPr>
        </p:nvSpPr>
        <p:spPr/>
        <p:txBody>
          <a:bodyPr>
            <a:normAutofit fontScale="90000"/>
          </a:bodyPr>
          <a:lstStyle/>
          <a:p>
            <a:pPr algn="ctr"/>
            <a:r>
              <a:rPr lang="en-US" altLang="en-US" b="1" dirty="0">
                <a:solidFill>
                  <a:schemeClr val="accent2"/>
                </a:solidFill>
              </a:rPr>
              <a:t>The Kinetic Visual Field</a:t>
            </a:r>
            <a:br>
              <a:rPr lang="en-US" altLang="en-US" b="1" dirty="0">
                <a:solidFill>
                  <a:schemeClr val="bg1"/>
                </a:solidFill>
              </a:rPr>
            </a:br>
            <a:r>
              <a:rPr lang="en-US" altLang="en-US" b="1" dirty="0">
                <a:solidFill>
                  <a:schemeClr val="accent2"/>
                </a:solidFill>
              </a:rPr>
              <a:t>Interpretation</a:t>
            </a:r>
            <a:br>
              <a:rPr lang="en-US" altLang="en-US" b="1" dirty="0">
                <a:solidFill>
                  <a:schemeClr val="bg1"/>
                </a:solidFill>
              </a:rPr>
            </a:br>
            <a:endParaRPr lang="en-US" dirty="0"/>
          </a:p>
        </p:txBody>
      </p:sp>
      <p:sp>
        <p:nvSpPr>
          <p:cNvPr id="3" name="Content Placeholder 2">
            <a:extLst>
              <a:ext uri="{FF2B5EF4-FFF2-40B4-BE49-F238E27FC236}">
                <a16:creationId xmlns:a16="http://schemas.microsoft.com/office/drawing/2014/main" id="{DA09449B-A39E-F348-A872-C243A6CDB482}"/>
              </a:ext>
            </a:extLst>
          </p:cNvPr>
          <p:cNvSpPr>
            <a:spLocks noGrp="1"/>
          </p:cNvSpPr>
          <p:nvPr>
            <p:ph idx="1"/>
          </p:nvPr>
        </p:nvSpPr>
        <p:spPr>
          <a:xfrm>
            <a:off x="643468" y="1714500"/>
            <a:ext cx="8596668" cy="3880773"/>
          </a:xfrm>
        </p:spPr>
        <p:txBody>
          <a:bodyPr/>
          <a:lstStyle/>
          <a:p>
            <a:pPr marL="0" indent="0">
              <a:buNone/>
            </a:pPr>
            <a:r>
              <a:rPr lang="en-US" altLang="en-US" sz="2000" b="1" dirty="0">
                <a:solidFill>
                  <a:schemeClr val="accent2"/>
                </a:solidFill>
              </a:rPr>
              <a:t>Motion Field</a:t>
            </a:r>
          </a:p>
          <a:p>
            <a:pPr>
              <a:buNone/>
            </a:pPr>
            <a:r>
              <a:rPr lang="en-US" altLang="en-US" sz="2000" b="1" dirty="0">
                <a:solidFill>
                  <a:schemeClr val="accent2"/>
                </a:solidFill>
              </a:rPr>
              <a:t>		</a:t>
            </a:r>
            <a:r>
              <a:rPr lang="en-US" altLang="en-US" b="1" dirty="0">
                <a:solidFill>
                  <a:schemeClr val="accent2"/>
                </a:solidFill>
              </a:rPr>
              <a:t>The extreme periphery of the retina capable of receiving sensations of motion without recognition of contour [motion is first form of vision – R. Melillo]</a:t>
            </a:r>
          </a:p>
          <a:p>
            <a:pPr>
              <a:buNone/>
            </a:pPr>
            <a:endParaRPr lang="en-US" altLang="en-US" sz="1200" b="1" dirty="0">
              <a:solidFill>
                <a:schemeClr val="accent2"/>
              </a:solidFill>
            </a:endParaRPr>
          </a:p>
          <a:p>
            <a:pPr marL="0" indent="0">
              <a:buClr>
                <a:srgbClr val="FFFF99"/>
              </a:buClr>
              <a:buNone/>
            </a:pPr>
            <a:r>
              <a:rPr lang="en-US" altLang="en-US" sz="2000" b="1" dirty="0">
                <a:solidFill>
                  <a:schemeClr val="accent2"/>
                </a:solidFill>
              </a:rPr>
              <a:t>Form Field - White</a:t>
            </a:r>
          </a:p>
          <a:p>
            <a:pPr>
              <a:buNone/>
            </a:pPr>
            <a:r>
              <a:rPr lang="en-US" altLang="en-US" sz="2000" b="1" dirty="0">
                <a:solidFill>
                  <a:schemeClr val="accent2"/>
                </a:solidFill>
              </a:rPr>
              <a:t>	 	</a:t>
            </a:r>
            <a:r>
              <a:rPr lang="en-US" altLang="en-US" b="1" dirty="0">
                <a:solidFill>
                  <a:schemeClr val="accent2"/>
                </a:solidFill>
              </a:rPr>
              <a:t>Recognition of contours of an object</a:t>
            </a:r>
          </a:p>
          <a:p>
            <a:pPr>
              <a:buNone/>
            </a:pPr>
            <a:r>
              <a:rPr lang="en-US" altLang="en-US" b="1" dirty="0">
                <a:solidFill>
                  <a:schemeClr val="accent2"/>
                </a:solidFill>
              </a:rPr>
              <a:t>	extent is when the patient can retain the perception of white in a stationary position</a:t>
            </a:r>
          </a:p>
          <a:p>
            <a:endParaRPr lang="en-US" dirty="0"/>
          </a:p>
        </p:txBody>
      </p:sp>
    </p:spTree>
    <p:extLst>
      <p:ext uri="{BB962C8B-B14F-4D97-AF65-F5344CB8AC3E}">
        <p14:creationId xmlns:p14="http://schemas.microsoft.com/office/powerpoint/2010/main" val="33543055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2428A-F319-6040-BD91-144A908CDD87}"/>
              </a:ext>
            </a:extLst>
          </p:cNvPr>
          <p:cNvSpPr>
            <a:spLocks noGrp="1"/>
          </p:cNvSpPr>
          <p:nvPr>
            <p:ph type="title"/>
          </p:nvPr>
        </p:nvSpPr>
        <p:spPr/>
        <p:txBody>
          <a:bodyPr/>
          <a:lstStyle/>
          <a:p>
            <a:pPr algn="ctr"/>
            <a:r>
              <a:rPr lang="en-US" altLang="en-US" b="1" dirty="0">
                <a:solidFill>
                  <a:schemeClr val="accent2"/>
                </a:solidFill>
              </a:rPr>
              <a:t>The Kinetic Visual Field</a:t>
            </a:r>
            <a:br>
              <a:rPr lang="en-US" altLang="en-US" b="1" dirty="0">
                <a:solidFill>
                  <a:schemeClr val="accent2"/>
                </a:solidFill>
              </a:rPr>
            </a:br>
            <a:r>
              <a:rPr lang="en-US" altLang="en-US" b="1" dirty="0">
                <a:solidFill>
                  <a:schemeClr val="accent2"/>
                </a:solidFill>
              </a:rPr>
              <a:t>		Interpretation</a:t>
            </a:r>
            <a:endParaRPr lang="en-US" dirty="0">
              <a:solidFill>
                <a:schemeClr val="accent2"/>
              </a:solidFill>
            </a:endParaRPr>
          </a:p>
        </p:txBody>
      </p:sp>
      <p:sp>
        <p:nvSpPr>
          <p:cNvPr id="3" name="Content Placeholder 2">
            <a:extLst>
              <a:ext uri="{FF2B5EF4-FFF2-40B4-BE49-F238E27FC236}">
                <a16:creationId xmlns:a16="http://schemas.microsoft.com/office/drawing/2014/main" id="{2915D2C7-4DBB-FA48-8E21-9D51D7522F98}"/>
              </a:ext>
            </a:extLst>
          </p:cNvPr>
          <p:cNvSpPr>
            <a:spLocks noGrp="1"/>
          </p:cNvSpPr>
          <p:nvPr>
            <p:ph idx="1"/>
          </p:nvPr>
        </p:nvSpPr>
        <p:spPr/>
        <p:txBody>
          <a:bodyPr/>
          <a:lstStyle/>
          <a:p>
            <a:pPr>
              <a:buClr>
                <a:srgbClr val="FFFF99"/>
              </a:buClr>
              <a:buNone/>
            </a:pPr>
            <a:r>
              <a:rPr lang="en-US" altLang="en-US" b="1" dirty="0">
                <a:solidFill>
                  <a:schemeClr val="accent2"/>
                </a:solidFill>
              </a:rPr>
              <a:t>Color Fields</a:t>
            </a:r>
          </a:p>
          <a:p>
            <a:pPr>
              <a:buClr>
                <a:srgbClr val="FFFF99"/>
              </a:buClr>
              <a:buNone/>
            </a:pPr>
            <a:endParaRPr lang="en-US" altLang="en-US" b="1" dirty="0">
              <a:solidFill>
                <a:schemeClr val="accent2"/>
              </a:solidFill>
            </a:endParaRPr>
          </a:p>
          <a:p>
            <a:r>
              <a:rPr lang="en-US" altLang="en-US" b="1" dirty="0">
                <a:solidFill>
                  <a:schemeClr val="accent2"/>
                </a:solidFill>
              </a:rPr>
              <a:t>Test green, red, blue (smallest to largest)</a:t>
            </a:r>
          </a:p>
          <a:p>
            <a:r>
              <a:rPr lang="en-US" altLang="en-US" b="1" dirty="0">
                <a:solidFill>
                  <a:schemeClr val="accent2"/>
                </a:solidFill>
              </a:rPr>
              <a:t>There should be no interlacing or overlapping</a:t>
            </a:r>
          </a:p>
          <a:p>
            <a:r>
              <a:rPr lang="en-US" altLang="en-US" b="1" dirty="0">
                <a:solidFill>
                  <a:schemeClr val="accent2"/>
                </a:solidFill>
              </a:rPr>
              <a:t>When  testing be aware of the patient noting the </a:t>
            </a:r>
          </a:p>
          <a:p>
            <a:pPr>
              <a:buNone/>
            </a:pPr>
            <a:r>
              <a:rPr lang="en-US" altLang="en-US" b="1" dirty="0">
                <a:solidFill>
                  <a:schemeClr val="accent2"/>
                </a:solidFill>
              </a:rPr>
              <a:t>       fading of color or color coming on and off</a:t>
            </a:r>
            <a:r>
              <a:rPr lang="en-US" altLang="en-US" dirty="0">
                <a:solidFill>
                  <a:srgbClr val="FFFF99"/>
                </a:solidFill>
              </a:rPr>
              <a:t>. </a:t>
            </a:r>
          </a:p>
          <a:p>
            <a:endParaRPr lang="en-US" dirty="0"/>
          </a:p>
        </p:txBody>
      </p:sp>
    </p:spTree>
    <p:extLst>
      <p:ext uri="{BB962C8B-B14F-4D97-AF65-F5344CB8AC3E}">
        <p14:creationId xmlns:p14="http://schemas.microsoft.com/office/powerpoint/2010/main" val="3535200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37969-5F72-C146-A306-2B349E659FA6}"/>
              </a:ext>
            </a:extLst>
          </p:cNvPr>
          <p:cNvSpPr>
            <a:spLocks noGrp="1"/>
          </p:cNvSpPr>
          <p:nvPr>
            <p:ph type="title"/>
          </p:nvPr>
        </p:nvSpPr>
        <p:spPr>
          <a:xfrm>
            <a:off x="548640" y="111759"/>
            <a:ext cx="8596668" cy="1320800"/>
          </a:xfrm>
        </p:spPr>
        <p:txBody>
          <a:bodyPr/>
          <a:lstStyle/>
          <a:p>
            <a:pPr algn="ctr"/>
            <a:r>
              <a:rPr lang="en-US" altLang="en-US" b="1" dirty="0">
                <a:solidFill>
                  <a:schemeClr val="accent2"/>
                </a:solidFill>
              </a:rPr>
              <a:t>The Kinetic Visual Field</a:t>
            </a:r>
            <a:br>
              <a:rPr lang="en-US" altLang="en-US" b="1" dirty="0">
                <a:solidFill>
                  <a:schemeClr val="bg1"/>
                </a:solidFill>
              </a:rPr>
            </a:br>
            <a:r>
              <a:rPr lang="en-US" altLang="en-US" b="1" dirty="0">
                <a:solidFill>
                  <a:schemeClr val="bg1"/>
                </a:solidFill>
              </a:rPr>
              <a:t>	   </a:t>
            </a:r>
            <a:r>
              <a:rPr lang="en-US" altLang="en-US" b="1" dirty="0">
                <a:solidFill>
                  <a:schemeClr val="accent2"/>
                </a:solidFill>
              </a:rPr>
              <a:t>Interpretation - Colors</a:t>
            </a:r>
            <a:endParaRPr lang="en-US" dirty="0">
              <a:solidFill>
                <a:schemeClr val="accent2"/>
              </a:solidFill>
            </a:endParaRPr>
          </a:p>
        </p:txBody>
      </p:sp>
      <p:sp>
        <p:nvSpPr>
          <p:cNvPr id="3" name="Content Placeholder 2">
            <a:extLst>
              <a:ext uri="{FF2B5EF4-FFF2-40B4-BE49-F238E27FC236}">
                <a16:creationId xmlns:a16="http://schemas.microsoft.com/office/drawing/2014/main" id="{9E683309-0B27-CF4E-B260-C06D65379129}"/>
              </a:ext>
            </a:extLst>
          </p:cNvPr>
          <p:cNvSpPr>
            <a:spLocks noGrp="1"/>
          </p:cNvSpPr>
          <p:nvPr>
            <p:ph idx="1"/>
          </p:nvPr>
        </p:nvSpPr>
        <p:spPr>
          <a:xfrm>
            <a:off x="548640" y="1798321"/>
            <a:ext cx="8859520" cy="5161280"/>
          </a:xfrm>
        </p:spPr>
        <p:txBody>
          <a:bodyPr>
            <a:normAutofit/>
          </a:bodyPr>
          <a:lstStyle/>
          <a:p>
            <a:pPr>
              <a:lnSpc>
                <a:spcPct val="80000"/>
              </a:lnSpc>
            </a:pPr>
            <a:r>
              <a:rPr lang="en-US" altLang="en-US" sz="2000" b="1" dirty="0">
                <a:solidFill>
                  <a:schemeClr val="accent2"/>
                </a:solidFill>
              </a:rPr>
              <a:t>Green:  </a:t>
            </a:r>
          </a:p>
          <a:p>
            <a:pPr>
              <a:lnSpc>
                <a:spcPct val="80000"/>
              </a:lnSpc>
              <a:buNone/>
            </a:pPr>
            <a:r>
              <a:rPr lang="en-US" altLang="en-US" b="1" dirty="0">
                <a:solidFill>
                  <a:schemeClr val="accent2"/>
                </a:solidFill>
              </a:rPr>
              <a:t>	 A</a:t>
            </a:r>
            <a:r>
              <a:rPr lang="en-GB" altLang="en-US" b="1" dirty="0">
                <a:solidFill>
                  <a:schemeClr val="accent2"/>
                </a:solidFill>
              </a:rPr>
              <a:t>n indicator of personal relationships, our immune systems, our lifestyles and chemical toxicity levels. It reveals our level of exhaustion.  </a:t>
            </a:r>
            <a:r>
              <a:rPr lang="en-US" altLang="en-US" b="1" dirty="0">
                <a:solidFill>
                  <a:schemeClr val="accent2"/>
                </a:solidFill>
              </a:rPr>
              <a:t>Focal infections, choroidal or retinal disease such as abscessed tooth, tonsillar infection, sinusitis, poisoning such as alcohol, drugs, paint</a:t>
            </a:r>
          </a:p>
          <a:p>
            <a:pPr>
              <a:lnSpc>
                <a:spcPct val="80000"/>
              </a:lnSpc>
              <a:buNone/>
            </a:pPr>
            <a:endParaRPr lang="en-US" altLang="en-US" sz="1600" b="1" dirty="0">
              <a:solidFill>
                <a:schemeClr val="accent2"/>
              </a:solidFill>
            </a:endParaRPr>
          </a:p>
          <a:p>
            <a:pPr>
              <a:lnSpc>
                <a:spcPct val="80000"/>
              </a:lnSpc>
            </a:pPr>
            <a:r>
              <a:rPr lang="en-US" altLang="en-US" sz="2000" b="1" dirty="0">
                <a:solidFill>
                  <a:srgbClr val="FF0000"/>
                </a:solidFill>
              </a:rPr>
              <a:t>Red:  </a:t>
            </a:r>
          </a:p>
          <a:p>
            <a:pPr>
              <a:lnSpc>
                <a:spcPct val="80000"/>
              </a:lnSpc>
              <a:buNone/>
            </a:pPr>
            <a:r>
              <a:rPr lang="en-US" altLang="en-US" sz="2000" dirty="0">
                <a:solidFill>
                  <a:srgbClr val="FF0000"/>
                </a:solidFill>
              </a:rPr>
              <a:t>	R</a:t>
            </a:r>
            <a:r>
              <a:rPr lang="en-GB" altLang="en-US" dirty="0" err="1">
                <a:solidFill>
                  <a:srgbClr val="FF0000"/>
                </a:solidFill>
              </a:rPr>
              <a:t>epresents</a:t>
            </a:r>
            <a:r>
              <a:rPr lang="en-GB" altLang="en-US" dirty="0">
                <a:solidFill>
                  <a:srgbClr val="FF0000"/>
                </a:solidFill>
              </a:rPr>
              <a:t> the physical body, the major </a:t>
            </a:r>
            <a:r>
              <a:rPr lang="en-GB" altLang="en-US" dirty="0" err="1">
                <a:solidFill>
                  <a:srgbClr val="FF0000"/>
                </a:solidFill>
              </a:rPr>
              <a:t>organs,,an</a:t>
            </a:r>
            <a:r>
              <a:rPr lang="en-GB" altLang="en-US" dirty="0">
                <a:solidFill>
                  <a:srgbClr val="FF0000"/>
                </a:solidFill>
              </a:rPr>
              <a:t> indication of one’s physical and structural strength.</a:t>
            </a:r>
            <a:r>
              <a:rPr lang="en-US" altLang="en-US" dirty="0"/>
              <a:t> </a:t>
            </a:r>
            <a:r>
              <a:rPr lang="en-US" altLang="en-US" sz="2000" dirty="0">
                <a:solidFill>
                  <a:srgbClr val="FF0000"/>
                </a:solidFill>
              </a:rPr>
              <a:t>Systemic chronic conditions, Diabetes, hypertension or increased white blood count causes constriction.</a:t>
            </a:r>
          </a:p>
          <a:p>
            <a:pPr>
              <a:lnSpc>
                <a:spcPct val="80000"/>
              </a:lnSpc>
              <a:buNone/>
            </a:pPr>
            <a:endParaRPr lang="en-US" altLang="en-US" sz="2000" dirty="0">
              <a:solidFill>
                <a:schemeClr val="accent2"/>
              </a:solidFill>
            </a:endParaRPr>
          </a:p>
          <a:p>
            <a:pPr>
              <a:lnSpc>
                <a:spcPct val="80000"/>
              </a:lnSpc>
            </a:pPr>
            <a:r>
              <a:rPr lang="en-US" altLang="en-US" sz="2000" b="1" dirty="0">
                <a:solidFill>
                  <a:srgbClr val="0070C0"/>
                </a:solidFill>
              </a:rPr>
              <a:t>Blue: </a:t>
            </a:r>
          </a:p>
          <a:p>
            <a:pPr>
              <a:lnSpc>
                <a:spcPct val="80000"/>
              </a:lnSpc>
              <a:buNone/>
            </a:pPr>
            <a:r>
              <a:rPr lang="en-US" altLang="en-US" sz="2000" b="1" dirty="0">
                <a:solidFill>
                  <a:srgbClr val="0070C0"/>
                </a:solidFill>
              </a:rPr>
              <a:t>	Related to heart/circulation, Adrenals.  Both physical and emotional, “broken heart.” </a:t>
            </a:r>
            <a:r>
              <a:rPr lang="en-GB" altLang="en-US" b="1" dirty="0">
                <a:solidFill>
                  <a:srgbClr val="0070C0"/>
                </a:solidFill>
              </a:rPr>
              <a:t>A strong indicator of psychological stress.</a:t>
            </a:r>
            <a:r>
              <a:rPr lang="en-US" altLang="en-US" b="1" dirty="0">
                <a:solidFill>
                  <a:srgbClr val="0070C0"/>
                </a:solidFill>
              </a:rPr>
              <a:t> Can also be related to chronic respiratory and breathing issues</a:t>
            </a:r>
            <a:endParaRPr lang="en-US" altLang="en-US" sz="2000" b="1" dirty="0">
              <a:solidFill>
                <a:srgbClr val="0070C0"/>
              </a:solidFill>
            </a:endParaRPr>
          </a:p>
          <a:p>
            <a:endParaRPr lang="en-US" dirty="0"/>
          </a:p>
        </p:txBody>
      </p:sp>
    </p:spTree>
    <p:extLst>
      <p:ext uri="{BB962C8B-B14F-4D97-AF65-F5344CB8AC3E}">
        <p14:creationId xmlns:p14="http://schemas.microsoft.com/office/powerpoint/2010/main" val="324347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58455-A941-BA4A-9A0F-84647D5B73A3}"/>
              </a:ext>
            </a:extLst>
          </p:cNvPr>
          <p:cNvSpPr>
            <a:spLocks noGrp="1"/>
          </p:cNvSpPr>
          <p:nvPr>
            <p:ph type="title"/>
          </p:nvPr>
        </p:nvSpPr>
        <p:spPr/>
        <p:txBody>
          <a:bodyPr/>
          <a:lstStyle/>
          <a:p>
            <a:pPr algn="ctr"/>
            <a:r>
              <a:rPr lang="en-US" altLang="en-US" b="1" dirty="0">
                <a:solidFill>
                  <a:schemeClr val="accent2"/>
                </a:solidFill>
              </a:rPr>
              <a:t>The Kinetic Visual Field</a:t>
            </a:r>
            <a:br>
              <a:rPr lang="en-US" altLang="en-US" b="1" dirty="0">
                <a:solidFill>
                  <a:schemeClr val="accent2"/>
                </a:solidFill>
              </a:rPr>
            </a:br>
            <a:r>
              <a:rPr lang="en-US" altLang="en-US" b="1" dirty="0">
                <a:solidFill>
                  <a:schemeClr val="accent2"/>
                </a:solidFill>
              </a:rPr>
              <a:t>Interpretation</a:t>
            </a:r>
            <a:endParaRPr lang="en-US" dirty="0">
              <a:solidFill>
                <a:schemeClr val="accent2"/>
              </a:solidFill>
            </a:endParaRPr>
          </a:p>
        </p:txBody>
      </p:sp>
      <p:sp>
        <p:nvSpPr>
          <p:cNvPr id="3" name="Content Placeholder 2">
            <a:extLst>
              <a:ext uri="{FF2B5EF4-FFF2-40B4-BE49-F238E27FC236}">
                <a16:creationId xmlns:a16="http://schemas.microsoft.com/office/drawing/2014/main" id="{74F965C8-780D-2A45-BFD8-E44F4D5B3EC7}"/>
              </a:ext>
            </a:extLst>
          </p:cNvPr>
          <p:cNvSpPr>
            <a:spLocks noGrp="1"/>
          </p:cNvSpPr>
          <p:nvPr>
            <p:ph idx="1"/>
          </p:nvPr>
        </p:nvSpPr>
        <p:spPr>
          <a:xfrm>
            <a:off x="152400" y="1930400"/>
            <a:ext cx="5943600" cy="4428928"/>
          </a:xfrm>
        </p:spPr>
        <p:txBody>
          <a:bodyPr>
            <a:normAutofit fontScale="40000" lnSpcReduction="20000"/>
          </a:bodyPr>
          <a:lstStyle/>
          <a:p>
            <a:pPr>
              <a:buNone/>
            </a:pPr>
            <a:r>
              <a:rPr lang="en-US" altLang="en-US" sz="5000" b="1" dirty="0">
                <a:solidFill>
                  <a:schemeClr val="accent2"/>
                </a:solidFill>
              </a:rPr>
              <a:t>Interlacing</a:t>
            </a:r>
          </a:p>
          <a:p>
            <a:r>
              <a:rPr lang="en-US" altLang="en-US" sz="5000" b="1" dirty="0">
                <a:solidFill>
                  <a:schemeClr val="accent2"/>
                </a:solidFill>
              </a:rPr>
              <a:t>Interlacing of the color fields:  exogenous (outside the body) toxemias such as alcohol, drugs, tobacco, coffee, tea</a:t>
            </a:r>
          </a:p>
          <a:p>
            <a:r>
              <a:rPr lang="en-US" altLang="en-US" sz="5000" b="1" dirty="0">
                <a:solidFill>
                  <a:schemeClr val="accent2"/>
                </a:solidFill>
              </a:rPr>
              <a:t>Interlacing from endogenous (within the body) such as diabetes, kidney disease, glandular conditions may also cause color field constrictions and interlacing</a:t>
            </a:r>
          </a:p>
          <a:p>
            <a:endParaRPr lang="en-US" altLang="en-US" sz="5000" b="1" dirty="0">
              <a:solidFill>
                <a:schemeClr val="accent2"/>
              </a:solidFill>
            </a:endParaRPr>
          </a:p>
          <a:p>
            <a:pPr>
              <a:buNone/>
            </a:pPr>
            <a:r>
              <a:rPr lang="en-US" altLang="en-US" sz="5000" b="1" dirty="0">
                <a:solidFill>
                  <a:schemeClr val="accent2"/>
                </a:solidFill>
              </a:rPr>
              <a:t>Low Fusional Reserves</a:t>
            </a:r>
          </a:p>
          <a:p>
            <a:r>
              <a:rPr lang="en-US" altLang="en-US" sz="5000" b="1" dirty="0">
                <a:solidFill>
                  <a:schemeClr val="accent2"/>
                </a:solidFill>
              </a:rPr>
              <a:t>Lateral depressions, especially in the nasal field for red and blue only</a:t>
            </a:r>
          </a:p>
          <a:p>
            <a:endParaRPr lang="en-US" dirty="0"/>
          </a:p>
        </p:txBody>
      </p:sp>
      <p:pic>
        <p:nvPicPr>
          <p:cNvPr id="6" name="Picture 5" descr="DSCN0245">
            <a:extLst>
              <a:ext uri="{FF2B5EF4-FFF2-40B4-BE49-F238E27FC236}">
                <a16:creationId xmlns:a16="http://schemas.microsoft.com/office/drawing/2014/main" id="{7BC0DEA6-E87D-874A-BDF8-C7486EBE1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30" t="5006" r="19768"/>
          <a:stretch>
            <a:fillRect/>
          </a:stretch>
        </p:blipFill>
        <p:spPr bwMode="auto">
          <a:xfrm>
            <a:off x="6530802" y="1714500"/>
            <a:ext cx="2423160" cy="228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interlacing fields">
            <a:extLst>
              <a:ext uri="{FF2B5EF4-FFF2-40B4-BE49-F238E27FC236}">
                <a16:creationId xmlns:a16="http://schemas.microsoft.com/office/drawing/2014/main" id="{4D272BAD-1637-EE4A-A3E2-6A749C1B7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912" t="6831" b="22580"/>
          <a:stretch>
            <a:fillRect/>
          </a:stretch>
        </p:blipFill>
        <p:spPr bwMode="auto">
          <a:xfrm>
            <a:off x="6530802" y="3997128"/>
            <a:ext cx="2743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42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0C5A7-1E30-0545-A676-1D4A41F8B968}"/>
              </a:ext>
            </a:extLst>
          </p:cNvPr>
          <p:cNvSpPr>
            <a:spLocks noGrp="1"/>
          </p:cNvSpPr>
          <p:nvPr>
            <p:ph type="title"/>
          </p:nvPr>
        </p:nvSpPr>
        <p:spPr/>
        <p:txBody>
          <a:bodyPr/>
          <a:lstStyle/>
          <a:p>
            <a:pPr algn="ctr"/>
            <a:r>
              <a:rPr lang="en-US" b="1" dirty="0">
                <a:solidFill>
                  <a:schemeClr val="accent2"/>
                </a:solidFill>
              </a:rPr>
              <a:t>Other Rules of Thumb</a:t>
            </a:r>
          </a:p>
        </p:txBody>
      </p:sp>
      <p:sp>
        <p:nvSpPr>
          <p:cNvPr id="3" name="Content Placeholder 2">
            <a:extLst>
              <a:ext uri="{FF2B5EF4-FFF2-40B4-BE49-F238E27FC236}">
                <a16:creationId xmlns:a16="http://schemas.microsoft.com/office/drawing/2014/main" id="{D784BCC5-97E1-F342-A056-59CFA77DF458}"/>
              </a:ext>
            </a:extLst>
          </p:cNvPr>
          <p:cNvSpPr>
            <a:spLocks noGrp="1"/>
          </p:cNvSpPr>
          <p:nvPr>
            <p:ph idx="1"/>
          </p:nvPr>
        </p:nvSpPr>
        <p:spPr/>
        <p:txBody>
          <a:bodyPr/>
          <a:lstStyle/>
          <a:p>
            <a:r>
              <a:rPr lang="en-US" sz="2000" b="1" dirty="0">
                <a:solidFill>
                  <a:schemeClr val="accent2"/>
                </a:solidFill>
              </a:rPr>
              <a:t>If fields are 10</a:t>
            </a:r>
            <a:r>
              <a:rPr lang="en-US" sz="2000" b="1" baseline="30000" dirty="0">
                <a:solidFill>
                  <a:schemeClr val="accent2"/>
                </a:solidFill>
              </a:rPr>
              <a:t>0</a:t>
            </a:r>
            <a:r>
              <a:rPr lang="en-US" sz="2000" b="1" dirty="0">
                <a:solidFill>
                  <a:schemeClr val="accent2"/>
                </a:solidFill>
              </a:rPr>
              <a:t> or less, prepare the patient </a:t>
            </a:r>
            <a:r>
              <a:rPr lang="en-US" sz="2000" b="1" u="sng" dirty="0">
                <a:solidFill>
                  <a:schemeClr val="accent2"/>
                </a:solidFill>
              </a:rPr>
              <a:t>before </a:t>
            </a:r>
            <a:r>
              <a:rPr lang="en-US" sz="2000" b="1" dirty="0">
                <a:solidFill>
                  <a:schemeClr val="accent2"/>
                </a:solidFill>
              </a:rPr>
              <a:t> treatments that more than one series of treatments may be needed</a:t>
            </a:r>
          </a:p>
          <a:p>
            <a:pPr marL="0" indent="0">
              <a:buNone/>
            </a:pPr>
            <a:endParaRPr lang="en-US" sz="2000" b="1" dirty="0">
              <a:solidFill>
                <a:schemeClr val="accent2"/>
              </a:solidFill>
            </a:endParaRPr>
          </a:p>
          <a:p>
            <a:r>
              <a:rPr lang="en-US" sz="2000" b="1" dirty="0">
                <a:solidFill>
                  <a:schemeClr val="accent2"/>
                </a:solidFill>
              </a:rPr>
              <a:t>The longer the condition has existed and/or the severity of the condition, the greater the probability for an extended period of treatments</a:t>
            </a:r>
          </a:p>
          <a:p>
            <a:pPr marL="0" indent="0">
              <a:buNone/>
            </a:pPr>
            <a:endParaRPr lang="en-US" sz="2000" b="1" dirty="0">
              <a:solidFill>
                <a:schemeClr val="accent2"/>
              </a:solidFill>
            </a:endParaRPr>
          </a:p>
          <a:p>
            <a:r>
              <a:rPr lang="en-US" sz="2000" b="1" dirty="0">
                <a:solidFill>
                  <a:schemeClr val="accent2"/>
                </a:solidFill>
              </a:rPr>
              <a:t>When the condition is deeply embedded, not only the visual system but the physiological and emotional systems are usually also involved</a:t>
            </a:r>
          </a:p>
          <a:p>
            <a:endParaRPr lang="en-US" dirty="0"/>
          </a:p>
        </p:txBody>
      </p:sp>
    </p:spTree>
    <p:extLst>
      <p:ext uri="{BB962C8B-B14F-4D97-AF65-F5344CB8AC3E}">
        <p14:creationId xmlns:p14="http://schemas.microsoft.com/office/powerpoint/2010/main" val="12276736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C615A-DFBE-6040-9983-F0E4452E00EB}"/>
              </a:ext>
            </a:extLst>
          </p:cNvPr>
          <p:cNvSpPr>
            <a:spLocks noGrp="1"/>
          </p:cNvSpPr>
          <p:nvPr>
            <p:ph type="title"/>
          </p:nvPr>
        </p:nvSpPr>
        <p:spPr/>
        <p:txBody>
          <a:bodyPr/>
          <a:lstStyle/>
          <a:p>
            <a:pPr algn="ctr"/>
            <a:r>
              <a:rPr lang="en-US" b="1" dirty="0">
                <a:solidFill>
                  <a:schemeClr val="accent2"/>
                </a:solidFill>
              </a:rPr>
              <a:t>When to check the visual fields</a:t>
            </a:r>
          </a:p>
        </p:txBody>
      </p:sp>
      <p:sp>
        <p:nvSpPr>
          <p:cNvPr id="3" name="Content Placeholder 2">
            <a:extLst>
              <a:ext uri="{FF2B5EF4-FFF2-40B4-BE49-F238E27FC236}">
                <a16:creationId xmlns:a16="http://schemas.microsoft.com/office/drawing/2014/main" id="{7741FDB9-2E5F-7D43-A30A-963FFACDE57E}"/>
              </a:ext>
            </a:extLst>
          </p:cNvPr>
          <p:cNvSpPr>
            <a:spLocks noGrp="1"/>
          </p:cNvSpPr>
          <p:nvPr>
            <p:ph idx="1"/>
          </p:nvPr>
        </p:nvSpPr>
        <p:spPr/>
        <p:txBody>
          <a:bodyPr/>
          <a:lstStyle/>
          <a:p>
            <a:r>
              <a:rPr lang="en-US" sz="2400" b="1" dirty="0">
                <a:solidFill>
                  <a:schemeClr val="accent2"/>
                </a:solidFill>
              </a:rPr>
              <a:t>When patient complains of discomfort when refractive and muscular status does not warrant it—could be bodily, systemic toxicity</a:t>
            </a:r>
          </a:p>
          <a:p>
            <a:r>
              <a:rPr lang="en-US" sz="2400" b="1" dirty="0">
                <a:solidFill>
                  <a:schemeClr val="accent2"/>
                </a:solidFill>
              </a:rPr>
              <a:t>When fusional breaks or recoveries are abnormal with recovery low, could be some type of systemic condition</a:t>
            </a:r>
          </a:p>
          <a:p>
            <a:r>
              <a:rPr lang="en-US" sz="2400" b="1" dirty="0">
                <a:solidFill>
                  <a:schemeClr val="accent2"/>
                </a:solidFill>
              </a:rPr>
              <a:t>When heterophorias are constantly varying, suspect toxemia</a:t>
            </a:r>
          </a:p>
          <a:p>
            <a:r>
              <a:rPr lang="en-US" sz="2400" b="1" dirty="0">
                <a:solidFill>
                  <a:schemeClr val="accent2"/>
                </a:solidFill>
              </a:rPr>
              <a:t>If peripheral fields are not within normal limits, VT results are greatly reduced</a:t>
            </a:r>
          </a:p>
          <a:p>
            <a:endParaRPr lang="en-US" dirty="0"/>
          </a:p>
        </p:txBody>
      </p:sp>
    </p:spTree>
    <p:extLst>
      <p:ext uri="{BB962C8B-B14F-4D97-AF65-F5344CB8AC3E}">
        <p14:creationId xmlns:p14="http://schemas.microsoft.com/office/powerpoint/2010/main" val="3141540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7" name="Straight Connector 26">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6161089A-15EC-B841-95BF-DED498FB9EC6}"/>
              </a:ext>
            </a:extLst>
          </p:cNvPr>
          <p:cNvSpPr>
            <a:spLocks noGrp="1"/>
          </p:cNvSpPr>
          <p:nvPr>
            <p:ph type="title"/>
          </p:nvPr>
        </p:nvSpPr>
        <p:spPr>
          <a:xfrm>
            <a:off x="4974337" y="1265314"/>
            <a:ext cx="4299666" cy="3249131"/>
          </a:xfrm>
        </p:spPr>
        <p:txBody>
          <a:bodyPr vert="horz" lIns="91440" tIns="45720" rIns="91440" bIns="45720" rtlCol="0" anchor="b">
            <a:normAutofit/>
          </a:bodyPr>
          <a:lstStyle/>
          <a:p>
            <a:r>
              <a:rPr lang="en-US" sz="6600" b="1" kern="1200" dirty="0">
                <a:solidFill>
                  <a:schemeClr val="accent1"/>
                </a:solidFill>
                <a:latin typeface="+mj-lt"/>
                <a:ea typeface="+mj-ea"/>
                <a:cs typeface="+mj-cs"/>
              </a:rPr>
              <a:t>Q &amp; A</a:t>
            </a:r>
          </a:p>
        </p:txBody>
      </p:sp>
      <p:sp>
        <p:nvSpPr>
          <p:cNvPr id="38" name="Isosceles Triangle 37">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Content Placeholder 5" descr="A person eating a banana&#10;&#10;Description automatically generated">
            <a:extLst>
              <a:ext uri="{FF2B5EF4-FFF2-40B4-BE49-F238E27FC236}">
                <a16:creationId xmlns:a16="http://schemas.microsoft.com/office/drawing/2014/main" id="{B49202CA-5DBC-1048-9134-C8D008A593EB}"/>
              </a:ext>
            </a:extLst>
          </p:cNvPr>
          <p:cNvPicPr>
            <a:picLocks noGrp="1" noChangeAspect="1"/>
          </p:cNvPicPr>
          <p:nvPr>
            <p:ph idx="1"/>
          </p:nvPr>
        </p:nvPicPr>
        <p:blipFill rotWithShape="1">
          <a:blip r:embed="rId2"/>
          <a:srcRect l="9091" t="13328" r="-2" b="-2"/>
          <a:stretch/>
        </p:blipFill>
        <p:spPr>
          <a:xfrm>
            <a:off x="1243844" y="1265315"/>
            <a:ext cx="3410452" cy="4335340"/>
          </a:xfrm>
          <a:prstGeom prst="rect">
            <a:avLst/>
          </a:prstGeom>
        </p:spPr>
      </p:pic>
    </p:spTree>
    <p:extLst>
      <p:ext uri="{BB962C8B-B14F-4D97-AF65-F5344CB8AC3E}">
        <p14:creationId xmlns:p14="http://schemas.microsoft.com/office/powerpoint/2010/main" val="368079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AF9B0-2BF1-A341-9415-F206D8D5D1BC}"/>
              </a:ext>
            </a:extLst>
          </p:cNvPr>
          <p:cNvSpPr>
            <a:spLocks noGrp="1"/>
          </p:cNvSpPr>
          <p:nvPr>
            <p:ph type="title"/>
          </p:nvPr>
        </p:nvSpPr>
        <p:spPr/>
        <p:txBody>
          <a:bodyPr/>
          <a:lstStyle/>
          <a:p>
            <a:pPr algn="ctr"/>
            <a:r>
              <a:rPr lang="en-US" b="1" dirty="0">
                <a:solidFill>
                  <a:schemeClr val="accent2"/>
                </a:solidFill>
              </a:rPr>
              <a:t>Why Functional Visual Charting in Syntonic Optometry?</a:t>
            </a:r>
          </a:p>
        </p:txBody>
      </p:sp>
      <p:sp>
        <p:nvSpPr>
          <p:cNvPr id="3" name="Content Placeholder 2">
            <a:extLst>
              <a:ext uri="{FF2B5EF4-FFF2-40B4-BE49-F238E27FC236}">
                <a16:creationId xmlns:a16="http://schemas.microsoft.com/office/drawing/2014/main" id="{19314354-D9E7-CB4F-B0E9-1443C4B8937C}"/>
              </a:ext>
            </a:extLst>
          </p:cNvPr>
          <p:cNvSpPr>
            <a:spLocks noGrp="1"/>
          </p:cNvSpPr>
          <p:nvPr>
            <p:ph idx="1"/>
          </p:nvPr>
        </p:nvSpPr>
        <p:spPr>
          <a:xfrm>
            <a:off x="508000" y="2160589"/>
            <a:ext cx="9784080" cy="4585651"/>
          </a:xfrm>
        </p:spPr>
        <p:txBody>
          <a:bodyPr>
            <a:normAutofit/>
          </a:bodyPr>
          <a:lstStyle/>
          <a:p>
            <a:pPr algn="ctr">
              <a:buNone/>
            </a:pPr>
            <a:endParaRPr lang="en-US" sz="2000" b="1" dirty="0">
              <a:solidFill>
                <a:srgbClr val="0064E2"/>
              </a:solidFill>
            </a:endParaRPr>
          </a:p>
          <a:p>
            <a:pPr algn="ctr">
              <a:buNone/>
            </a:pPr>
            <a:r>
              <a:rPr lang="en-US" sz="2400" b="1" dirty="0">
                <a:solidFill>
                  <a:srgbClr val="0064E2"/>
                </a:solidFill>
              </a:rPr>
              <a:t> </a:t>
            </a:r>
            <a:r>
              <a:rPr lang="en-US" sz="2800" b="1" dirty="0">
                <a:solidFill>
                  <a:schemeClr val="accent2"/>
                </a:solidFill>
              </a:rPr>
              <a:t>Discovering and demonstrating functional vision deficits</a:t>
            </a:r>
          </a:p>
          <a:p>
            <a:pPr algn="ctr">
              <a:buNone/>
            </a:pPr>
            <a:endParaRPr lang="en-US" sz="2800" b="1" dirty="0">
              <a:solidFill>
                <a:schemeClr val="accent2"/>
              </a:solidFill>
            </a:endParaRPr>
          </a:p>
          <a:p>
            <a:pPr algn="ctr">
              <a:buNone/>
            </a:pPr>
            <a:r>
              <a:rPr lang="en-US" sz="3000" b="1" dirty="0">
                <a:solidFill>
                  <a:schemeClr val="accent2"/>
                </a:solidFill>
              </a:rPr>
              <a:t>Because</a:t>
            </a:r>
          </a:p>
          <a:p>
            <a:pPr algn="ctr">
              <a:buNone/>
            </a:pPr>
            <a:endParaRPr lang="en-US" sz="2400" b="1" dirty="0">
              <a:solidFill>
                <a:schemeClr val="accent2"/>
              </a:solidFill>
            </a:endParaRPr>
          </a:p>
          <a:p>
            <a:pPr algn="ctr">
              <a:buNone/>
            </a:pPr>
            <a:r>
              <a:rPr lang="en-US" sz="3000" b="1" dirty="0">
                <a:solidFill>
                  <a:schemeClr val="accent2"/>
                </a:solidFill>
              </a:rPr>
              <a:t>If it’s VISUAL, it’s OPTOMETRIC!</a:t>
            </a:r>
          </a:p>
          <a:p>
            <a:pPr algn="ctr">
              <a:buNone/>
            </a:pPr>
            <a:r>
              <a:rPr lang="en-US" sz="1400" b="1" dirty="0">
                <a:solidFill>
                  <a:schemeClr val="accent2"/>
                </a:solidFill>
              </a:rPr>
              <a:t> </a:t>
            </a:r>
          </a:p>
          <a:p>
            <a:pPr algn="ctr">
              <a:buNone/>
            </a:pPr>
            <a:endParaRPr lang="en-US" sz="2000" b="1" dirty="0">
              <a:solidFill>
                <a:schemeClr val="tx1"/>
              </a:solidFill>
            </a:endParaRPr>
          </a:p>
          <a:p>
            <a:pPr algn="ctr">
              <a:buNone/>
            </a:pPr>
            <a:r>
              <a:rPr lang="en-US" sz="2000" b="1" dirty="0">
                <a:solidFill>
                  <a:schemeClr val="tx1"/>
                </a:solidFill>
              </a:rPr>
              <a:t>Samuel </a:t>
            </a:r>
            <a:r>
              <a:rPr lang="en-US" sz="2000" b="1" dirty="0" err="1">
                <a:solidFill>
                  <a:schemeClr val="tx1"/>
                </a:solidFill>
              </a:rPr>
              <a:t>Pesner</a:t>
            </a:r>
            <a:r>
              <a:rPr lang="en-US" sz="2000" b="1" dirty="0">
                <a:solidFill>
                  <a:schemeClr val="tx1"/>
                </a:solidFill>
              </a:rPr>
              <a:t>, O.D., FCSO</a:t>
            </a:r>
          </a:p>
        </p:txBody>
      </p:sp>
    </p:spTree>
    <p:extLst>
      <p:ext uri="{BB962C8B-B14F-4D97-AF65-F5344CB8AC3E}">
        <p14:creationId xmlns:p14="http://schemas.microsoft.com/office/powerpoint/2010/main" val="3959946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9F03B-8DC0-6D44-AFAA-5F60FFC43BDB}"/>
              </a:ext>
            </a:extLst>
          </p:cNvPr>
          <p:cNvSpPr>
            <a:spLocks noGrp="1"/>
          </p:cNvSpPr>
          <p:nvPr>
            <p:ph type="title"/>
          </p:nvPr>
        </p:nvSpPr>
        <p:spPr/>
        <p:txBody>
          <a:bodyPr>
            <a:normAutofit/>
          </a:bodyPr>
          <a:lstStyle/>
          <a:p>
            <a:pPr algn="ctr"/>
            <a:r>
              <a:rPr lang="en-US" altLang="en-US" b="1" dirty="0">
                <a:solidFill>
                  <a:schemeClr val="accent2"/>
                </a:solidFill>
              </a:rPr>
              <a:t>The </a:t>
            </a:r>
            <a:r>
              <a:rPr lang="en-US" altLang="en-US" b="1" dirty="0" err="1">
                <a:solidFill>
                  <a:schemeClr val="accent2"/>
                </a:solidFill>
              </a:rPr>
              <a:t>Kinetic,Functional</a:t>
            </a:r>
            <a:r>
              <a:rPr lang="en-US" altLang="en-US" b="1" dirty="0">
                <a:solidFill>
                  <a:schemeClr val="accent2"/>
                </a:solidFill>
              </a:rPr>
              <a:t> Field</a:t>
            </a:r>
            <a:br>
              <a:rPr lang="en-US" altLang="en-US" dirty="0">
                <a:solidFill>
                  <a:schemeClr val="accent2"/>
                </a:solidFill>
              </a:rPr>
            </a:br>
            <a:r>
              <a:rPr lang="en-US" altLang="en-US" b="1" dirty="0">
                <a:solidFill>
                  <a:schemeClr val="accent2"/>
                </a:solidFill>
              </a:rPr>
              <a:t>Why Do It?</a:t>
            </a:r>
            <a:endParaRPr lang="en-US" b="1" dirty="0">
              <a:solidFill>
                <a:schemeClr val="accent2"/>
              </a:solidFill>
            </a:endParaRPr>
          </a:p>
        </p:txBody>
      </p:sp>
      <p:sp>
        <p:nvSpPr>
          <p:cNvPr id="3" name="Content Placeholder 2">
            <a:extLst>
              <a:ext uri="{FF2B5EF4-FFF2-40B4-BE49-F238E27FC236}">
                <a16:creationId xmlns:a16="http://schemas.microsoft.com/office/drawing/2014/main" id="{3450CCB2-43FB-0245-B8A8-BBCB758A7F2D}"/>
              </a:ext>
            </a:extLst>
          </p:cNvPr>
          <p:cNvSpPr>
            <a:spLocks noGrp="1"/>
          </p:cNvSpPr>
          <p:nvPr>
            <p:ph idx="1"/>
          </p:nvPr>
        </p:nvSpPr>
        <p:spPr/>
        <p:txBody>
          <a:bodyPr>
            <a:normAutofit/>
          </a:bodyPr>
          <a:lstStyle/>
          <a:p>
            <a:pPr algn="ctr">
              <a:lnSpc>
                <a:spcPct val="90000"/>
              </a:lnSpc>
              <a:buNone/>
            </a:pPr>
            <a:r>
              <a:rPr lang="en-US" altLang="en-US" sz="2400" dirty="0">
                <a:solidFill>
                  <a:schemeClr val="accent2"/>
                </a:solidFill>
              </a:rPr>
              <a:t> </a:t>
            </a:r>
            <a:r>
              <a:rPr lang="en-US" altLang="en-US" sz="2800" b="1" dirty="0">
                <a:solidFill>
                  <a:schemeClr val="accent2"/>
                </a:solidFill>
              </a:rPr>
              <a:t>What is so unique and valuable about this field?  </a:t>
            </a:r>
          </a:p>
          <a:p>
            <a:pPr>
              <a:lnSpc>
                <a:spcPct val="90000"/>
              </a:lnSpc>
              <a:buNone/>
            </a:pPr>
            <a:endParaRPr lang="en-US" altLang="en-US" sz="2800" b="1" dirty="0">
              <a:solidFill>
                <a:schemeClr val="accent2"/>
              </a:solidFill>
            </a:endParaRPr>
          </a:p>
          <a:p>
            <a:pPr>
              <a:lnSpc>
                <a:spcPct val="90000"/>
              </a:lnSpc>
              <a:buNone/>
            </a:pPr>
            <a:r>
              <a:rPr lang="en-US" altLang="en-US" sz="2800" b="1" dirty="0">
                <a:solidFill>
                  <a:schemeClr val="accent2"/>
                </a:solidFill>
              </a:rPr>
              <a:t>      </a:t>
            </a:r>
          </a:p>
          <a:p>
            <a:pPr algn="ctr">
              <a:lnSpc>
                <a:spcPct val="90000"/>
              </a:lnSpc>
              <a:buNone/>
            </a:pPr>
            <a:r>
              <a:rPr lang="en-US" altLang="en-US" sz="2800" b="1" dirty="0">
                <a:solidFill>
                  <a:schemeClr val="accent2"/>
                </a:solidFill>
              </a:rPr>
              <a:t>Why can it be used to monitor any therapies?</a:t>
            </a:r>
            <a:endParaRPr lang="en-US" sz="2800" b="1" dirty="0">
              <a:solidFill>
                <a:schemeClr val="accent2"/>
              </a:solidFill>
            </a:endParaRPr>
          </a:p>
        </p:txBody>
      </p:sp>
    </p:spTree>
    <p:extLst>
      <p:ext uri="{BB962C8B-B14F-4D97-AF65-F5344CB8AC3E}">
        <p14:creationId xmlns:p14="http://schemas.microsoft.com/office/powerpoint/2010/main" val="30996558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8B2A-4861-5D4D-8A27-86FD57BCC220}"/>
              </a:ext>
            </a:extLst>
          </p:cNvPr>
          <p:cNvSpPr>
            <a:spLocks noGrp="1"/>
          </p:cNvSpPr>
          <p:nvPr>
            <p:ph type="title"/>
          </p:nvPr>
        </p:nvSpPr>
        <p:spPr/>
        <p:txBody>
          <a:bodyPr>
            <a:normAutofit fontScale="90000"/>
          </a:bodyPr>
          <a:lstStyle/>
          <a:p>
            <a:pPr algn="ctr"/>
            <a:r>
              <a:rPr lang="en-US" b="1" dirty="0"/>
              <a:t>Often Grassroots Movements From Parents Motivate Us To Look Into </a:t>
            </a:r>
            <a:r>
              <a:rPr lang="en-US" b="1" dirty="0" err="1"/>
              <a:t>Syntonics</a:t>
            </a:r>
            <a:endParaRPr lang="en-US" b="1" dirty="0"/>
          </a:p>
        </p:txBody>
      </p:sp>
      <p:sp>
        <p:nvSpPr>
          <p:cNvPr id="3" name="Content Placeholder 2">
            <a:extLst>
              <a:ext uri="{FF2B5EF4-FFF2-40B4-BE49-F238E27FC236}">
                <a16:creationId xmlns:a16="http://schemas.microsoft.com/office/drawing/2014/main" id="{627E3B64-FC04-334C-984B-3708922A27CE}"/>
              </a:ext>
            </a:extLst>
          </p:cNvPr>
          <p:cNvSpPr>
            <a:spLocks noGrp="1"/>
          </p:cNvSpPr>
          <p:nvPr>
            <p:ph idx="1"/>
          </p:nvPr>
        </p:nvSpPr>
        <p:spPr/>
        <p:txBody>
          <a:bodyPr/>
          <a:lstStyle/>
          <a:p>
            <a:r>
              <a:rPr lang="en-US" sz="2000" b="1" dirty="0"/>
              <a:t>8 </a:t>
            </a:r>
            <a:r>
              <a:rPr lang="en-US" sz="2000" b="1" dirty="0" err="1"/>
              <a:t>y.o</a:t>
            </a:r>
            <a:r>
              <a:rPr lang="en-US" sz="2000" b="1" dirty="0"/>
              <a:t>. (History: amblyopia - wears contact in right eye - diagnosed at age 6 - patched for year, ophthalmologist said nothing more to do). After light therapy, improvements in penmanship, less fidgeting and complaining of headaches during schoolwork. Also improved motor skills with catching balls, etc. Optometrist remarks noticeable improvement not only in field of vision, but also was able to make out two letters one step better in acuity. Definitely opened up field of vision. Very encouraging!</a:t>
            </a:r>
          </a:p>
          <a:p>
            <a:endParaRPr lang="en-US" dirty="0"/>
          </a:p>
        </p:txBody>
      </p:sp>
    </p:spTree>
    <p:extLst>
      <p:ext uri="{BB962C8B-B14F-4D97-AF65-F5344CB8AC3E}">
        <p14:creationId xmlns:p14="http://schemas.microsoft.com/office/powerpoint/2010/main" val="1119509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FE366-8684-D34B-9455-2A49D676EA63}"/>
              </a:ext>
            </a:extLst>
          </p:cNvPr>
          <p:cNvSpPr>
            <a:spLocks noGrp="1"/>
          </p:cNvSpPr>
          <p:nvPr>
            <p:ph type="title"/>
          </p:nvPr>
        </p:nvSpPr>
        <p:spPr>
          <a:xfrm>
            <a:off x="646854" y="182880"/>
            <a:ext cx="8596668" cy="1320800"/>
          </a:xfrm>
        </p:spPr>
        <p:txBody>
          <a:bodyPr/>
          <a:lstStyle/>
          <a:p>
            <a:pPr algn="ctr"/>
            <a:r>
              <a:rPr lang="en-US" b="1" dirty="0"/>
              <a:t>Parent Even Shared the Before and After </a:t>
            </a:r>
            <a:r>
              <a:rPr lang="en-US" b="1" dirty="0" err="1"/>
              <a:t>Funtional</a:t>
            </a:r>
            <a:r>
              <a:rPr lang="en-US" b="1" dirty="0"/>
              <a:t> Visual Fields</a:t>
            </a:r>
          </a:p>
        </p:txBody>
      </p:sp>
      <p:pic>
        <p:nvPicPr>
          <p:cNvPr id="6" name="Content Placeholder 5" descr="A screen shot of a computer&#10;&#10;Description automatically generated">
            <a:extLst>
              <a:ext uri="{FF2B5EF4-FFF2-40B4-BE49-F238E27FC236}">
                <a16:creationId xmlns:a16="http://schemas.microsoft.com/office/drawing/2014/main" id="{98AD021F-623A-654C-A6A7-048F88C2CF81}"/>
              </a:ext>
            </a:extLst>
          </p:cNvPr>
          <p:cNvPicPr>
            <a:picLocks noGrp="1" noChangeAspect="1"/>
          </p:cNvPicPr>
          <p:nvPr>
            <p:ph sz="half" idx="1"/>
          </p:nvPr>
        </p:nvPicPr>
        <p:blipFill>
          <a:blip r:embed="rId2"/>
          <a:stretch>
            <a:fillRect/>
          </a:stretch>
        </p:blipFill>
        <p:spPr>
          <a:xfrm>
            <a:off x="1341120" y="1749043"/>
            <a:ext cx="3831717" cy="5108957"/>
          </a:xfrm>
        </p:spPr>
      </p:pic>
      <p:pic>
        <p:nvPicPr>
          <p:cNvPr id="8" name="Content Placeholder 7" descr="A close up of a piece of paper&#10;&#10;Description automatically generated">
            <a:extLst>
              <a:ext uri="{FF2B5EF4-FFF2-40B4-BE49-F238E27FC236}">
                <a16:creationId xmlns:a16="http://schemas.microsoft.com/office/drawing/2014/main" id="{CB36F328-9C0E-744A-929D-35219FC596D8}"/>
              </a:ext>
            </a:extLst>
          </p:cNvPr>
          <p:cNvPicPr>
            <a:picLocks noGrp="1" noChangeAspect="1"/>
          </p:cNvPicPr>
          <p:nvPr>
            <p:ph sz="half" idx="2"/>
          </p:nvPr>
        </p:nvPicPr>
        <p:blipFill>
          <a:blip r:embed="rId3"/>
          <a:stretch>
            <a:fillRect/>
          </a:stretch>
        </p:blipFill>
        <p:spPr>
          <a:xfrm>
            <a:off x="6096000" y="2061132"/>
            <a:ext cx="4754880" cy="3566159"/>
          </a:xfrm>
        </p:spPr>
      </p:pic>
    </p:spTree>
    <p:extLst>
      <p:ext uri="{BB962C8B-B14F-4D97-AF65-F5344CB8AC3E}">
        <p14:creationId xmlns:p14="http://schemas.microsoft.com/office/powerpoint/2010/main" val="3729066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10418-62ED-FA44-B4DE-9046821CEFEF}"/>
              </a:ext>
            </a:extLst>
          </p:cNvPr>
          <p:cNvSpPr>
            <a:spLocks noGrp="1"/>
          </p:cNvSpPr>
          <p:nvPr>
            <p:ph type="title"/>
          </p:nvPr>
        </p:nvSpPr>
        <p:spPr>
          <a:xfrm>
            <a:off x="677333" y="232117"/>
            <a:ext cx="8596668" cy="1320800"/>
          </a:xfrm>
        </p:spPr>
        <p:txBody>
          <a:bodyPr/>
          <a:lstStyle/>
          <a:p>
            <a:pPr algn="ctr"/>
            <a:r>
              <a:rPr lang="en-US" altLang="en-US" b="1" dirty="0">
                <a:solidFill>
                  <a:schemeClr val="accent2"/>
                </a:solidFill>
              </a:rPr>
              <a:t>The </a:t>
            </a:r>
            <a:r>
              <a:rPr lang="en-US" altLang="en-US" b="1" dirty="0" err="1">
                <a:solidFill>
                  <a:schemeClr val="accent2"/>
                </a:solidFill>
              </a:rPr>
              <a:t>Kinetic,Functional</a:t>
            </a:r>
            <a:r>
              <a:rPr lang="en-US" altLang="en-US" b="1" dirty="0">
                <a:solidFill>
                  <a:schemeClr val="accent2"/>
                </a:solidFill>
              </a:rPr>
              <a:t> Field</a:t>
            </a:r>
            <a:br>
              <a:rPr lang="en-US" altLang="en-US" dirty="0">
                <a:solidFill>
                  <a:schemeClr val="accent2"/>
                </a:solidFill>
              </a:rPr>
            </a:br>
            <a:r>
              <a:rPr lang="en-US" altLang="en-US" dirty="0">
                <a:solidFill>
                  <a:schemeClr val="accent2"/>
                </a:solidFill>
              </a:rPr>
              <a:t>Why Do It?</a:t>
            </a:r>
            <a:endParaRPr lang="en-US" b="1" dirty="0">
              <a:solidFill>
                <a:schemeClr val="accent2"/>
              </a:solidFill>
            </a:endParaRPr>
          </a:p>
        </p:txBody>
      </p:sp>
      <p:sp>
        <p:nvSpPr>
          <p:cNvPr id="3" name="Content Placeholder 2">
            <a:extLst>
              <a:ext uri="{FF2B5EF4-FFF2-40B4-BE49-F238E27FC236}">
                <a16:creationId xmlns:a16="http://schemas.microsoft.com/office/drawing/2014/main" id="{5E92E509-1A1C-264A-A877-746F2959EEA1}"/>
              </a:ext>
            </a:extLst>
          </p:cNvPr>
          <p:cNvSpPr>
            <a:spLocks noGrp="1"/>
          </p:cNvSpPr>
          <p:nvPr>
            <p:ph idx="1"/>
          </p:nvPr>
        </p:nvSpPr>
        <p:spPr>
          <a:xfrm>
            <a:off x="677333" y="1941340"/>
            <a:ext cx="9338864" cy="5085471"/>
          </a:xfrm>
        </p:spPr>
        <p:txBody>
          <a:bodyPr>
            <a:normAutofit fontScale="70000" lnSpcReduction="20000"/>
          </a:bodyPr>
          <a:lstStyle/>
          <a:p>
            <a:pPr marL="457200" indent="-457200">
              <a:lnSpc>
                <a:spcPct val="90000"/>
              </a:lnSpc>
              <a:buNone/>
            </a:pPr>
            <a:r>
              <a:rPr lang="en-US" altLang="en-US" sz="4400" b="1" dirty="0">
                <a:solidFill>
                  <a:schemeClr val="accent2"/>
                </a:solidFill>
              </a:rPr>
              <a:t>It is an extremely sensitive field measurement </a:t>
            </a:r>
          </a:p>
          <a:p>
            <a:pPr marL="457200" indent="-457200" algn="ctr">
              <a:lnSpc>
                <a:spcPct val="90000"/>
              </a:lnSpc>
              <a:buNone/>
            </a:pPr>
            <a:r>
              <a:rPr lang="en-US" altLang="en-US" sz="4400" b="1" dirty="0">
                <a:solidFill>
                  <a:schemeClr val="accent2"/>
                </a:solidFill>
              </a:rPr>
              <a:t>of visual performance and efficiency.</a:t>
            </a:r>
          </a:p>
          <a:p>
            <a:pPr marL="457200" indent="-457200">
              <a:lnSpc>
                <a:spcPct val="90000"/>
              </a:lnSpc>
              <a:buNone/>
            </a:pPr>
            <a:endParaRPr lang="en-US" altLang="en-US" sz="4400" b="1" dirty="0">
              <a:solidFill>
                <a:schemeClr val="accent2"/>
              </a:solidFill>
            </a:endParaRPr>
          </a:p>
          <a:p>
            <a:pPr marL="457200" indent="-457200">
              <a:lnSpc>
                <a:spcPct val="90000"/>
              </a:lnSpc>
              <a:buNone/>
            </a:pPr>
            <a:r>
              <a:rPr lang="en-US" altLang="en-US" sz="4400" b="1" dirty="0">
                <a:solidFill>
                  <a:schemeClr val="accent2"/>
                </a:solidFill>
              </a:rPr>
              <a:t>A compressed field affects such areas as:</a:t>
            </a:r>
          </a:p>
          <a:p>
            <a:pPr marL="457200" indent="-457200">
              <a:lnSpc>
                <a:spcPct val="90000"/>
              </a:lnSpc>
              <a:buNone/>
            </a:pPr>
            <a:endParaRPr lang="en-US" altLang="en-US" sz="2800" b="1" dirty="0">
              <a:solidFill>
                <a:schemeClr val="accent2"/>
              </a:solidFill>
            </a:endParaRPr>
          </a:p>
          <a:p>
            <a:pPr marL="457200" indent="-457200">
              <a:lnSpc>
                <a:spcPct val="90000"/>
              </a:lnSpc>
            </a:pPr>
            <a:r>
              <a:rPr lang="en-US" altLang="en-US" sz="3400" b="1" dirty="0">
                <a:solidFill>
                  <a:schemeClr val="accent2"/>
                </a:solidFill>
              </a:rPr>
              <a:t>Pursuit and Saccadic fixations</a:t>
            </a:r>
          </a:p>
          <a:p>
            <a:pPr marL="457200" indent="-457200">
              <a:lnSpc>
                <a:spcPct val="90000"/>
              </a:lnSpc>
            </a:pPr>
            <a:r>
              <a:rPr lang="en-US" altLang="en-US" sz="3400" b="1" dirty="0">
                <a:solidFill>
                  <a:schemeClr val="accent2"/>
                </a:solidFill>
              </a:rPr>
              <a:t>Reading speed and processing</a:t>
            </a:r>
          </a:p>
          <a:p>
            <a:pPr marL="457200" indent="-457200">
              <a:lnSpc>
                <a:spcPct val="90000"/>
              </a:lnSpc>
            </a:pPr>
            <a:r>
              <a:rPr lang="en-US" altLang="en-US" sz="3400" b="1" dirty="0">
                <a:solidFill>
                  <a:schemeClr val="accent2"/>
                </a:solidFill>
              </a:rPr>
              <a:t>Handwriting</a:t>
            </a:r>
          </a:p>
          <a:p>
            <a:pPr marL="457200" indent="-457200">
              <a:lnSpc>
                <a:spcPct val="90000"/>
              </a:lnSpc>
            </a:pPr>
            <a:r>
              <a:rPr lang="en-US" altLang="en-US" sz="3400" b="1" dirty="0">
                <a:solidFill>
                  <a:schemeClr val="accent2"/>
                </a:solidFill>
              </a:rPr>
              <a:t>Sports performance</a:t>
            </a:r>
          </a:p>
          <a:p>
            <a:pPr marL="457200" indent="-457200">
              <a:lnSpc>
                <a:spcPct val="90000"/>
              </a:lnSpc>
            </a:pPr>
            <a:r>
              <a:rPr lang="en-US" altLang="en-US" sz="3400" b="1" dirty="0">
                <a:solidFill>
                  <a:schemeClr val="accent2"/>
                </a:solidFill>
              </a:rPr>
              <a:t>Spatial perception</a:t>
            </a:r>
          </a:p>
          <a:p>
            <a:pPr marL="457200" indent="-457200">
              <a:lnSpc>
                <a:spcPct val="90000"/>
              </a:lnSpc>
            </a:pPr>
            <a:r>
              <a:rPr lang="en-US" altLang="en-US" sz="3400" b="1" dirty="0">
                <a:solidFill>
                  <a:schemeClr val="accent2"/>
                </a:solidFill>
              </a:rPr>
              <a:t>Behavior</a:t>
            </a:r>
          </a:p>
          <a:p>
            <a:pPr marL="457200" indent="-457200">
              <a:lnSpc>
                <a:spcPct val="90000"/>
              </a:lnSpc>
              <a:buNone/>
            </a:pPr>
            <a:r>
              <a:rPr lang="en-US" altLang="en-US" sz="3400" b="1" dirty="0">
                <a:solidFill>
                  <a:srgbClr val="FFFF99"/>
                </a:solidFill>
              </a:rPr>
              <a:t> </a:t>
            </a:r>
          </a:p>
          <a:p>
            <a:endParaRPr lang="en-US" dirty="0"/>
          </a:p>
        </p:txBody>
      </p:sp>
    </p:spTree>
    <p:extLst>
      <p:ext uri="{BB962C8B-B14F-4D97-AF65-F5344CB8AC3E}">
        <p14:creationId xmlns:p14="http://schemas.microsoft.com/office/powerpoint/2010/main" val="1893284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1632</TotalTime>
  <Words>2170</Words>
  <Application>Microsoft Office PowerPoint</Application>
  <PresentationFormat>Widescreen</PresentationFormat>
  <Paragraphs>252</Paragraphs>
  <Slides>47</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Trebuchet MS</vt:lpstr>
      <vt:lpstr>Wingdings</vt:lpstr>
      <vt:lpstr>Wingdings 3</vt:lpstr>
      <vt:lpstr>Facet</vt:lpstr>
      <vt:lpstr>The Syntonic Field Functional/Kinetic  Mary Wong VanHoy, O.D., FCOVD, FCSO </vt:lpstr>
      <vt:lpstr>What Is Functional Visual Field Measurement?</vt:lpstr>
      <vt:lpstr>What Functional Visual Fields Are Not</vt:lpstr>
      <vt:lpstr>Why Functional Visual Fields</vt:lpstr>
      <vt:lpstr>Why Functional Visual Charting in Syntonic Optometry?</vt:lpstr>
      <vt:lpstr>The Kinetic,Functional Field Why Do It?</vt:lpstr>
      <vt:lpstr>Often Grassroots Movements From Parents Motivate Us To Look Into Syntonics</vt:lpstr>
      <vt:lpstr>Parent Even Shared the Before and After Funtional Visual Fields</vt:lpstr>
      <vt:lpstr>The Kinetic,Functional Field Why Do It?</vt:lpstr>
      <vt:lpstr>The Kinetic, Functional Field Why do it? </vt:lpstr>
      <vt:lpstr>Autonomic Nervous System Spitler’s Syntony</vt:lpstr>
      <vt:lpstr>ANS Spitler’s Syntony</vt:lpstr>
      <vt:lpstr>The Kinetic, Functional Field Why do it?</vt:lpstr>
      <vt:lpstr>Vision as a process of Projection Skeffington—The Emergent</vt:lpstr>
      <vt:lpstr>Vision as a Process of Projection Skeffington—The Emergent</vt:lpstr>
      <vt:lpstr>Possible Patient Perception With Visual Field Constrictions</vt:lpstr>
      <vt:lpstr>The Kinetic Visual Field The Abnormal Visual Field</vt:lpstr>
      <vt:lpstr>Example of Visual Fields Before and After Concussion Then After Syntonics</vt:lpstr>
      <vt:lpstr>The Kinetic, Functional Field</vt:lpstr>
      <vt:lpstr>The Kinetic Visual Field Instruments The C &amp; J Stereo Campimeter </vt:lpstr>
      <vt:lpstr>Additional Campimeter Options </vt:lpstr>
      <vt:lpstr>Dr. Simon Grbevski’s Versatile Fields Unit</vt:lpstr>
      <vt:lpstr>Automated kinetic field charter</vt:lpstr>
      <vt:lpstr>Example of Field Measurements with Automated Unit</vt:lpstr>
      <vt:lpstr>The Kinetic Visual Field Measurement</vt:lpstr>
      <vt:lpstr>  </vt:lpstr>
      <vt:lpstr>The Kinetic Visual Field Measurement</vt:lpstr>
      <vt:lpstr>The Kinetic Visual Field   Measurement </vt:lpstr>
      <vt:lpstr>The Kinetic Visual Field   Measurement</vt:lpstr>
      <vt:lpstr>Administering the Field Measurements </vt:lpstr>
      <vt:lpstr>Measure Central Color Fields</vt:lpstr>
      <vt:lpstr>Administering the Central Color Fields</vt:lpstr>
      <vt:lpstr>Checking for Scotomas</vt:lpstr>
      <vt:lpstr>Borish  Clinical Refraction 3rd Edition </vt:lpstr>
      <vt:lpstr>Norms for Visual Fields   Samuel Pesner, OD (Peter &amp; Hirschberg, 5 mm target @ 33 cm)</vt:lpstr>
      <vt:lpstr>Plotting the Blind Spot</vt:lpstr>
      <vt:lpstr>Norms for Physiological Blind Spot</vt:lpstr>
      <vt:lpstr>Physiological Blind Spot</vt:lpstr>
      <vt:lpstr>Example of Enlarged Blind Spot and Interlacing of Color Fields</vt:lpstr>
      <vt:lpstr>The Kinetic Visual Field   Interpretation</vt:lpstr>
      <vt:lpstr>The Kinetic Visual Field Interpretation </vt:lpstr>
      <vt:lpstr>The Kinetic Visual Field   Interpretation</vt:lpstr>
      <vt:lpstr>The Kinetic Visual Field     Interpretation - Colors</vt:lpstr>
      <vt:lpstr>The Kinetic Visual Field Interpretation</vt:lpstr>
      <vt:lpstr>Other Rules of Thumb</vt:lpstr>
      <vt:lpstr>When to check the visual fields</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Syntonic Field Functional/Kinetic  Mary Wong VanHoy, O.D., FCOVD, FCSO</dc:title>
  <dc:creator>Ronda Pack</dc:creator>
  <cp:lastModifiedBy>IRENE</cp:lastModifiedBy>
  <cp:revision>7</cp:revision>
  <dcterms:created xsi:type="dcterms:W3CDTF">2020-05-16T02:21:55Z</dcterms:created>
  <dcterms:modified xsi:type="dcterms:W3CDTF">2022-05-10T02:53:51Z</dcterms:modified>
</cp:coreProperties>
</file>