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1" r:id="rId4"/>
    <p:sldId id="276" r:id="rId5"/>
    <p:sldId id="281" r:id="rId6"/>
    <p:sldId id="280" r:id="rId7"/>
    <p:sldId id="283" r:id="rId8"/>
    <p:sldId id="284" r:id="rId9"/>
    <p:sldId id="282" r:id="rId10"/>
    <p:sldId id="262" r:id="rId11"/>
    <p:sldId id="263" r:id="rId12"/>
    <p:sldId id="264" r:id="rId13"/>
    <p:sldId id="265" r:id="rId14"/>
    <p:sldId id="274" r:id="rId15"/>
    <p:sldId id="268" r:id="rId16"/>
    <p:sldId id="269" r:id="rId17"/>
    <p:sldId id="260" r:id="rId18"/>
    <p:sldId id="257" r:id="rId19"/>
    <p:sldId id="279" r:id="rId20"/>
    <p:sldId id="259" r:id="rId21"/>
    <p:sldId id="270" r:id="rId22"/>
    <p:sldId id="273" r:id="rId23"/>
    <p:sldId id="271" r:id="rId24"/>
    <p:sldId id="275" r:id="rId25"/>
    <p:sldId id="272" r:id="rId26"/>
    <p:sldId id="277" r:id="rId27"/>
    <p:sldId id="278" r:id="rId28"/>
    <p:sldId id="266"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97" y="77"/>
      </p:cViewPr>
      <p:guideLst/>
    </p:cSldViewPr>
  </p:slideViewPr>
  <p:notesTextViewPr>
    <p:cViewPr>
      <p:scale>
        <a:sx n="1" d="1"/>
        <a:sy n="1" d="1"/>
      </p:scale>
      <p:origin x="0" y="0"/>
    </p:cViewPr>
  </p:notesTextViewPr>
  <p:sorterViewPr>
    <p:cViewPr>
      <p:scale>
        <a:sx n="160" d="100"/>
        <a:sy n="160" d="100"/>
      </p:scale>
      <p:origin x="0" y="-46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01C1F-EFCB-4896-83C4-CD4F8FE3CD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B969BE-5A12-401F-81E3-71A437310E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EA077A-6E60-48AD-BC5E-A3F75A13344E}"/>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5" name="Footer Placeholder 4">
            <a:extLst>
              <a:ext uri="{FF2B5EF4-FFF2-40B4-BE49-F238E27FC236}">
                <a16:creationId xmlns:a16="http://schemas.microsoft.com/office/drawing/2014/main" id="{059E45CE-E012-45B5-91C3-DD3040351C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DBD463-F683-44D8-BF91-C5BAFF58D50C}"/>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975614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6A5EA-E9B1-491E-B2A1-2571D00298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346BEA-B246-42A7-9846-B9CA0559EA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4C3160-F56F-4ED2-97A0-77CBC9732FCD}"/>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5" name="Footer Placeholder 4">
            <a:extLst>
              <a:ext uri="{FF2B5EF4-FFF2-40B4-BE49-F238E27FC236}">
                <a16:creationId xmlns:a16="http://schemas.microsoft.com/office/drawing/2014/main" id="{C9482628-0E88-48FD-93C1-D4909FD2F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8D1ADD-30C0-464D-9838-7D7C74677DB2}"/>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5733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114356-AA4C-4C94-9CFD-33DB53F634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FFA6FD-3FFF-4B83-8035-00F09D64E6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2E46BF-F9DA-4457-99D2-0EDFFE1CC2A0}"/>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5" name="Footer Placeholder 4">
            <a:extLst>
              <a:ext uri="{FF2B5EF4-FFF2-40B4-BE49-F238E27FC236}">
                <a16:creationId xmlns:a16="http://schemas.microsoft.com/office/drawing/2014/main" id="{EE3558A0-3DDF-4C82-AD9D-C8B28902D9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846871-A5DD-44E1-AD94-34F9B34F9B87}"/>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151869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2DB10-672F-41DC-93EB-4E3C4274FE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A9A7FB-39C1-4518-AB85-B95EC0443F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8D8266-5214-404F-8477-1AB145B48E99}"/>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5" name="Footer Placeholder 4">
            <a:extLst>
              <a:ext uri="{FF2B5EF4-FFF2-40B4-BE49-F238E27FC236}">
                <a16:creationId xmlns:a16="http://schemas.microsoft.com/office/drawing/2014/main" id="{17A2589D-396A-4C88-964A-813E71A129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F03B4C-62BD-4B47-BD66-AC2E2243B660}"/>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19237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F2634-00D6-4440-BED2-35F9692FCC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41E90-43AE-479E-9CD7-56BFB72222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FFC8F4-CD72-444C-97E5-EDF9A22C78E7}"/>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5" name="Footer Placeholder 4">
            <a:extLst>
              <a:ext uri="{FF2B5EF4-FFF2-40B4-BE49-F238E27FC236}">
                <a16:creationId xmlns:a16="http://schemas.microsoft.com/office/drawing/2014/main" id="{C872E4A4-36AA-473F-8278-5730ACA6A8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EB127B-7247-4B4F-AFA4-0E5C44926071}"/>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10333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DC278-7D68-4895-B1FD-98948E669A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EE49C8-8B2D-400F-BE09-8D9CD6C3B7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4CA3D9-FBAF-4CE4-AFED-3FCC82DA1E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9B1499-3E63-4194-9931-C1126571EC5E}"/>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6" name="Footer Placeholder 5">
            <a:extLst>
              <a:ext uri="{FF2B5EF4-FFF2-40B4-BE49-F238E27FC236}">
                <a16:creationId xmlns:a16="http://schemas.microsoft.com/office/drawing/2014/main" id="{8A0953B9-A6E6-4560-9DAC-306C3D3A21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34126B-918A-4DC6-A1BB-C6CBED66AF48}"/>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60415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EA229-7709-42C9-83C9-0F57CB3E64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EF50D4-A613-4FE3-8F6C-1DEF5D4C33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550274-D470-4AB0-8949-99008BE10D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88C38B-56BF-4BCE-8F16-348CA18945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AF7571-4C8E-44E1-9588-ACFCCBA4F8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39A1A6-11A6-46BD-AD3D-068BA958E9CB}"/>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8" name="Footer Placeholder 7">
            <a:extLst>
              <a:ext uri="{FF2B5EF4-FFF2-40B4-BE49-F238E27FC236}">
                <a16:creationId xmlns:a16="http://schemas.microsoft.com/office/drawing/2014/main" id="{0EBA34A2-706A-40A8-83E4-D8A47C11C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FF47B6-8457-47DF-AA84-48858B289CAC}"/>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344154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84475-081C-4F53-BDFC-B43D684EE0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32F8F2-3613-4086-815D-7C9F1EDF7B3F}"/>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4" name="Footer Placeholder 3">
            <a:extLst>
              <a:ext uri="{FF2B5EF4-FFF2-40B4-BE49-F238E27FC236}">
                <a16:creationId xmlns:a16="http://schemas.microsoft.com/office/drawing/2014/main" id="{7C11B422-E7A0-4C64-A1F1-C3646B084B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2442F6-023A-4F72-A683-92A7DB13D58E}"/>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31753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0955D1-B635-46E6-A770-610748F37E3E}"/>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3" name="Footer Placeholder 2">
            <a:extLst>
              <a:ext uri="{FF2B5EF4-FFF2-40B4-BE49-F238E27FC236}">
                <a16:creationId xmlns:a16="http://schemas.microsoft.com/office/drawing/2014/main" id="{322E7DF6-BA1E-4011-A599-46A7DD76EC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D2ED86-A02B-4E26-828E-270DC1A9B687}"/>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276563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667C6-22C4-4895-959D-0C01F75DDC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24718C-CB36-4D5B-8E99-78AF49F3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5D238D-06EA-4837-889A-AEC66AD2D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C5DDF0-C511-4AFF-B59F-227878D9892C}"/>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6" name="Footer Placeholder 5">
            <a:extLst>
              <a:ext uri="{FF2B5EF4-FFF2-40B4-BE49-F238E27FC236}">
                <a16:creationId xmlns:a16="http://schemas.microsoft.com/office/drawing/2014/main" id="{9391E779-C72F-4B35-B35D-4FDD4AD109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35156D-DE12-4E78-A232-BFED71063682}"/>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82882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C3C35-D5C1-4504-9633-76A9C66679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E85714-0721-4700-B771-8BD77BEC65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1C1196-DBCE-4641-A39C-7B286A3B4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C25E6D-C8E0-4FC2-B3E7-153E9D79C5D3}"/>
              </a:ext>
            </a:extLst>
          </p:cNvPr>
          <p:cNvSpPr>
            <a:spLocks noGrp="1"/>
          </p:cNvSpPr>
          <p:nvPr>
            <p:ph type="dt" sz="half" idx="10"/>
          </p:nvPr>
        </p:nvSpPr>
        <p:spPr/>
        <p:txBody>
          <a:bodyPr/>
          <a:lstStyle/>
          <a:p>
            <a:fld id="{ADCC664B-32E2-4CC7-BB01-5FFE19CF67E8}" type="datetimeFigureOut">
              <a:rPr lang="en-US" smtClean="0"/>
              <a:t>4/17/2024</a:t>
            </a:fld>
            <a:endParaRPr lang="en-US"/>
          </a:p>
        </p:txBody>
      </p:sp>
      <p:sp>
        <p:nvSpPr>
          <p:cNvPr id="6" name="Footer Placeholder 5">
            <a:extLst>
              <a:ext uri="{FF2B5EF4-FFF2-40B4-BE49-F238E27FC236}">
                <a16:creationId xmlns:a16="http://schemas.microsoft.com/office/drawing/2014/main" id="{6FB73883-0AE8-4A45-A2B6-D70F67E156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01CA2A-58CC-4640-ADD0-EF64FEB4E0E6}"/>
              </a:ext>
            </a:extLst>
          </p:cNvPr>
          <p:cNvSpPr>
            <a:spLocks noGrp="1"/>
          </p:cNvSpPr>
          <p:nvPr>
            <p:ph type="sldNum" sz="quarter" idx="12"/>
          </p:nvPr>
        </p:nvSpPr>
        <p:spPr/>
        <p:txBody>
          <a:bodyPr/>
          <a:lstStyle/>
          <a:p>
            <a:fld id="{D097358D-F6B7-4C3A-8B74-FF00FE8FEE3D}" type="slidenum">
              <a:rPr lang="en-US" smtClean="0"/>
              <a:t>‹#›</a:t>
            </a:fld>
            <a:endParaRPr lang="en-US"/>
          </a:p>
        </p:txBody>
      </p:sp>
    </p:spTree>
    <p:extLst>
      <p:ext uri="{BB962C8B-B14F-4D97-AF65-F5344CB8AC3E}">
        <p14:creationId xmlns:p14="http://schemas.microsoft.com/office/powerpoint/2010/main" val="182659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1EB59F-FAF8-4BB7-A23D-D8F697A186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73B5CC-E501-47D0-8080-A140C38B63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7DCDE-8493-435E-83F0-E7B7E9371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CC664B-32E2-4CC7-BB01-5FFE19CF67E8}" type="datetimeFigureOut">
              <a:rPr lang="en-US" smtClean="0"/>
              <a:t>4/17/2024</a:t>
            </a:fld>
            <a:endParaRPr lang="en-US"/>
          </a:p>
        </p:txBody>
      </p:sp>
      <p:sp>
        <p:nvSpPr>
          <p:cNvPr id="5" name="Footer Placeholder 4">
            <a:extLst>
              <a:ext uri="{FF2B5EF4-FFF2-40B4-BE49-F238E27FC236}">
                <a16:creationId xmlns:a16="http://schemas.microsoft.com/office/drawing/2014/main" id="{275C6B09-8E80-48C9-8A76-393433BF56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95FF29-0507-4D67-8ECD-13D5572363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97358D-F6B7-4C3A-8B74-FF00FE8FEE3D}" type="slidenum">
              <a:rPr lang="en-US" smtClean="0"/>
              <a:t>‹#›</a:t>
            </a:fld>
            <a:endParaRPr lang="en-US"/>
          </a:p>
        </p:txBody>
      </p:sp>
    </p:spTree>
    <p:extLst>
      <p:ext uri="{BB962C8B-B14F-4D97-AF65-F5344CB8AC3E}">
        <p14:creationId xmlns:p14="http://schemas.microsoft.com/office/powerpoint/2010/main" val="23188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48WbF-qOQc4&amp;t"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0B95E-5405-44CD-B30A-17A1D4704EE2}"/>
              </a:ext>
            </a:extLst>
          </p:cNvPr>
          <p:cNvSpPr>
            <a:spLocks noGrp="1"/>
          </p:cNvSpPr>
          <p:nvPr>
            <p:ph type="ctrTitle"/>
          </p:nvPr>
        </p:nvSpPr>
        <p:spPr/>
        <p:txBody>
          <a:bodyPr/>
          <a:lstStyle/>
          <a:p>
            <a:r>
              <a:rPr lang="en-US" dirty="0"/>
              <a:t>History of Light Therapy</a:t>
            </a:r>
          </a:p>
        </p:txBody>
      </p:sp>
      <p:sp>
        <p:nvSpPr>
          <p:cNvPr id="3" name="Subtitle 2">
            <a:extLst>
              <a:ext uri="{FF2B5EF4-FFF2-40B4-BE49-F238E27FC236}">
                <a16:creationId xmlns:a16="http://schemas.microsoft.com/office/drawing/2014/main" id="{D2803C8D-4C36-4FDD-B237-250C240D4F20}"/>
              </a:ext>
            </a:extLst>
          </p:cNvPr>
          <p:cNvSpPr>
            <a:spLocks noGrp="1"/>
          </p:cNvSpPr>
          <p:nvPr>
            <p:ph type="subTitle" idx="1"/>
          </p:nvPr>
        </p:nvSpPr>
        <p:spPr/>
        <p:txBody>
          <a:bodyPr>
            <a:normAutofit lnSpcReduction="10000"/>
          </a:bodyPr>
          <a:lstStyle/>
          <a:p>
            <a:endParaRPr lang="en-US" dirty="0"/>
          </a:p>
          <a:p>
            <a:r>
              <a:rPr lang="en-US" dirty="0"/>
              <a:t>College of Syntonic Optometry</a:t>
            </a:r>
          </a:p>
          <a:p>
            <a:r>
              <a:rPr lang="en-US" dirty="0"/>
              <a:t>Course 101</a:t>
            </a:r>
          </a:p>
          <a:p>
            <a:r>
              <a:rPr lang="en-US" dirty="0"/>
              <a:t>Hans F. Lessmann, OD, FCOVD, FCSO</a:t>
            </a:r>
          </a:p>
        </p:txBody>
      </p:sp>
    </p:spTree>
    <p:extLst>
      <p:ext uri="{BB962C8B-B14F-4D97-AF65-F5344CB8AC3E}">
        <p14:creationId xmlns:p14="http://schemas.microsoft.com/office/powerpoint/2010/main" val="3924906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DB8C2-E74E-43FD-A53B-F5EECD851A3E}"/>
              </a:ext>
            </a:extLst>
          </p:cNvPr>
          <p:cNvSpPr>
            <a:spLocks noGrp="1"/>
          </p:cNvSpPr>
          <p:nvPr>
            <p:ph type="title"/>
          </p:nvPr>
        </p:nvSpPr>
        <p:spPr/>
        <p:txBody>
          <a:bodyPr>
            <a:noAutofit/>
          </a:bodyPr>
          <a:lstStyle/>
          <a:p>
            <a:pPr algn="ctr"/>
            <a:r>
              <a:rPr lang="en-US" sz="3200" dirty="0"/>
              <a:t>“The Syntonic Principle</a:t>
            </a:r>
            <a:br>
              <a:rPr lang="en-US" sz="3200" dirty="0"/>
            </a:br>
            <a:r>
              <a:rPr lang="en-US" sz="3200" dirty="0"/>
              <a:t>It’s Relation to Health and Ocular Problems”</a:t>
            </a:r>
            <a:br>
              <a:rPr lang="en-US" sz="3200" dirty="0"/>
            </a:br>
            <a:r>
              <a:rPr lang="en-US" sz="3200" dirty="0"/>
              <a:t>by Harry Riley </a:t>
            </a:r>
            <a:r>
              <a:rPr lang="en-US" sz="3200" dirty="0" err="1"/>
              <a:t>Spitler</a:t>
            </a:r>
            <a:r>
              <a:rPr lang="en-US" sz="3200" dirty="0"/>
              <a:t>, D.O.S., M.D., M.S. Ph.D.</a:t>
            </a:r>
          </a:p>
        </p:txBody>
      </p:sp>
      <p:sp>
        <p:nvSpPr>
          <p:cNvPr id="3" name="Content Placeholder 2">
            <a:extLst>
              <a:ext uri="{FF2B5EF4-FFF2-40B4-BE49-F238E27FC236}">
                <a16:creationId xmlns:a16="http://schemas.microsoft.com/office/drawing/2014/main" id="{D0C27873-0E7F-4F7C-98A6-35220353BD94}"/>
              </a:ext>
            </a:extLst>
          </p:cNvPr>
          <p:cNvSpPr>
            <a:spLocks noGrp="1"/>
          </p:cNvSpPr>
          <p:nvPr>
            <p:ph idx="1"/>
          </p:nvPr>
        </p:nvSpPr>
        <p:spPr/>
        <p:txBody>
          <a:bodyPr/>
          <a:lstStyle/>
          <a:p>
            <a:r>
              <a:rPr lang="en-US" dirty="0"/>
              <a:t>A must read for the Optometric Syntonic Practitioner</a:t>
            </a:r>
          </a:p>
          <a:p>
            <a:r>
              <a:rPr lang="en-US" dirty="0"/>
              <a:t>Dr. </a:t>
            </a:r>
            <a:r>
              <a:rPr lang="en-US" dirty="0" err="1"/>
              <a:t>Spitler</a:t>
            </a:r>
            <a:r>
              <a:rPr lang="en-US" dirty="0"/>
              <a:t> was an Optometrist in addition to a M.D. and researcher.</a:t>
            </a:r>
          </a:p>
          <a:p>
            <a:r>
              <a:rPr lang="en-US" dirty="0"/>
              <a:t>Founder of Optometric Syntonics and the College</a:t>
            </a:r>
          </a:p>
          <a:p>
            <a:r>
              <a:rPr lang="en-US" dirty="0"/>
              <a:t>Did </a:t>
            </a:r>
            <a:r>
              <a:rPr lang="en-US" dirty="0" err="1"/>
              <a:t>Spitler</a:t>
            </a:r>
            <a:r>
              <a:rPr lang="en-US" dirty="0"/>
              <a:t> and Skeffington (founder of OEP) ever talk?</a:t>
            </a:r>
          </a:p>
          <a:p>
            <a:r>
              <a:rPr lang="en-US" dirty="0"/>
              <a:t>Preface vii, </a:t>
            </a:r>
            <a:r>
              <a:rPr lang="en-US" b="1" dirty="0"/>
              <a:t>“It has well been said that clinical results prove nothing.  This is true.  Yet in all of the biological professions, the clinical test is the final test of effectivity.”</a:t>
            </a:r>
          </a:p>
          <a:p>
            <a:r>
              <a:rPr lang="en-US" dirty="0"/>
              <a:t>Ultimately, research provides us tools or confirmation of our approaches to help our patients.</a:t>
            </a:r>
          </a:p>
        </p:txBody>
      </p:sp>
    </p:spTree>
    <p:extLst>
      <p:ext uri="{BB962C8B-B14F-4D97-AF65-F5344CB8AC3E}">
        <p14:creationId xmlns:p14="http://schemas.microsoft.com/office/powerpoint/2010/main" val="945142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B2A2-33C0-48F7-A697-5018C5000BE0}"/>
              </a:ext>
            </a:extLst>
          </p:cNvPr>
          <p:cNvSpPr>
            <a:spLocks noGrp="1"/>
          </p:cNvSpPr>
          <p:nvPr>
            <p:ph type="ctrTitle"/>
          </p:nvPr>
        </p:nvSpPr>
        <p:spPr/>
        <p:txBody>
          <a:bodyPr/>
          <a:lstStyle/>
          <a:p>
            <a:pPr algn="ctr"/>
            <a:r>
              <a:rPr lang="en-US" dirty="0"/>
              <a:t>The Syntonic Study</a:t>
            </a:r>
          </a:p>
        </p:txBody>
      </p:sp>
      <p:sp>
        <p:nvSpPr>
          <p:cNvPr id="3" name="Content Placeholder 2">
            <a:extLst>
              <a:ext uri="{FF2B5EF4-FFF2-40B4-BE49-F238E27FC236}">
                <a16:creationId xmlns:a16="http://schemas.microsoft.com/office/drawing/2014/main" id="{2E5366E5-FC3C-4822-A460-3C3DC8B75F0F}"/>
              </a:ext>
            </a:extLst>
          </p:cNvPr>
          <p:cNvSpPr>
            <a:spLocks noGrp="1"/>
          </p:cNvSpPr>
          <p:nvPr>
            <p:ph type="subTitle" idx="1"/>
          </p:nvPr>
        </p:nvSpPr>
        <p:spPr/>
        <p:txBody>
          <a:bodyPr>
            <a:normAutofit fontScale="92500" lnSpcReduction="10000"/>
          </a:bodyPr>
          <a:lstStyle/>
          <a:p>
            <a:r>
              <a:rPr lang="en-US" sz="3600" dirty="0"/>
              <a:t>N = 3,067</a:t>
            </a:r>
          </a:p>
          <a:p>
            <a:r>
              <a:rPr lang="en-US" sz="3600" dirty="0"/>
              <a:t>Patients who responded to syntonics = 2,791</a:t>
            </a:r>
          </a:p>
          <a:p>
            <a:r>
              <a:rPr lang="en-US" sz="3600" dirty="0"/>
              <a:t>Percentage = 90.7%</a:t>
            </a:r>
          </a:p>
        </p:txBody>
      </p:sp>
    </p:spTree>
    <p:extLst>
      <p:ext uri="{BB962C8B-B14F-4D97-AF65-F5344CB8AC3E}">
        <p14:creationId xmlns:p14="http://schemas.microsoft.com/office/powerpoint/2010/main" val="1924772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2F4C7-0899-43AF-B3C2-CF929A8E8890}"/>
              </a:ext>
            </a:extLst>
          </p:cNvPr>
          <p:cNvSpPr>
            <a:spLocks noGrp="1"/>
          </p:cNvSpPr>
          <p:nvPr>
            <p:ph type="title"/>
          </p:nvPr>
        </p:nvSpPr>
        <p:spPr/>
        <p:txBody>
          <a:bodyPr/>
          <a:lstStyle/>
          <a:p>
            <a:pPr algn="ctr"/>
            <a:r>
              <a:rPr lang="en-US" dirty="0"/>
              <a:t>Responses in the Study</a:t>
            </a:r>
          </a:p>
        </p:txBody>
      </p:sp>
      <p:sp>
        <p:nvSpPr>
          <p:cNvPr id="3" name="Content Placeholder 2">
            <a:extLst>
              <a:ext uri="{FF2B5EF4-FFF2-40B4-BE49-F238E27FC236}">
                <a16:creationId xmlns:a16="http://schemas.microsoft.com/office/drawing/2014/main" id="{8E354CF2-9580-42C9-ABE0-6E374176DA34}"/>
              </a:ext>
            </a:extLst>
          </p:cNvPr>
          <p:cNvSpPr>
            <a:spLocks noGrp="1"/>
          </p:cNvSpPr>
          <p:nvPr>
            <p:ph idx="1"/>
          </p:nvPr>
        </p:nvSpPr>
        <p:spPr/>
        <p:txBody>
          <a:bodyPr/>
          <a:lstStyle/>
          <a:p>
            <a:r>
              <a:rPr lang="en-US" dirty="0" err="1"/>
              <a:t>Phorias</a:t>
            </a:r>
            <a:endParaRPr lang="en-US" dirty="0"/>
          </a:p>
          <a:p>
            <a:r>
              <a:rPr lang="en-US" dirty="0"/>
              <a:t>Low blur, break or recoveries</a:t>
            </a:r>
          </a:p>
          <a:p>
            <a:r>
              <a:rPr lang="en-US" dirty="0"/>
              <a:t>Asthenopia</a:t>
            </a:r>
          </a:p>
          <a:p>
            <a:r>
              <a:rPr lang="en-US" dirty="0"/>
              <a:t>Tropias </a:t>
            </a:r>
          </a:p>
          <a:p>
            <a:r>
              <a:rPr lang="en-US" dirty="0"/>
              <a:t>Amblyopia </a:t>
            </a:r>
          </a:p>
          <a:p>
            <a:r>
              <a:rPr lang="en-US" dirty="0"/>
              <a:t>Myopia control</a:t>
            </a:r>
          </a:p>
          <a:p>
            <a:r>
              <a:rPr lang="en-US" dirty="0"/>
              <a:t>Ocular Headaches </a:t>
            </a:r>
          </a:p>
          <a:p>
            <a:r>
              <a:rPr lang="en-US" dirty="0"/>
              <a:t>Opacities, cataracts, diabetes</a:t>
            </a:r>
          </a:p>
        </p:txBody>
      </p:sp>
    </p:spTree>
    <p:extLst>
      <p:ext uri="{BB962C8B-B14F-4D97-AF65-F5344CB8AC3E}">
        <p14:creationId xmlns:p14="http://schemas.microsoft.com/office/powerpoint/2010/main" val="909460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63737-B35B-422D-8F09-BD0D72A309CC}"/>
              </a:ext>
            </a:extLst>
          </p:cNvPr>
          <p:cNvSpPr>
            <a:spLocks noGrp="1"/>
          </p:cNvSpPr>
          <p:nvPr>
            <p:ph type="title"/>
          </p:nvPr>
        </p:nvSpPr>
        <p:spPr/>
        <p:txBody>
          <a:bodyPr/>
          <a:lstStyle/>
          <a:p>
            <a:pPr algn="ctr"/>
            <a:r>
              <a:rPr lang="en-US" dirty="0" err="1"/>
              <a:t>Spitler’s</a:t>
            </a:r>
            <a:r>
              <a:rPr lang="en-US" dirty="0"/>
              <a:t> Final Statements page 208</a:t>
            </a:r>
          </a:p>
        </p:txBody>
      </p:sp>
      <p:sp>
        <p:nvSpPr>
          <p:cNvPr id="3" name="Content Placeholder 2">
            <a:extLst>
              <a:ext uri="{FF2B5EF4-FFF2-40B4-BE49-F238E27FC236}">
                <a16:creationId xmlns:a16="http://schemas.microsoft.com/office/drawing/2014/main" id="{DACDC3A8-B9D1-4C8B-A1F8-1127FF74CD63}"/>
              </a:ext>
            </a:extLst>
          </p:cNvPr>
          <p:cNvSpPr>
            <a:spLocks noGrp="1"/>
          </p:cNvSpPr>
          <p:nvPr>
            <p:ph idx="1"/>
          </p:nvPr>
        </p:nvSpPr>
        <p:spPr/>
        <p:txBody>
          <a:bodyPr>
            <a:normAutofit fontScale="92500" lnSpcReduction="10000"/>
          </a:bodyPr>
          <a:lstStyle/>
          <a:p>
            <a:r>
              <a:rPr lang="en-US" dirty="0"/>
              <a:t>“In the foregoing ocular deviations it has been shown that some autonomic anomaly is more or less constantly present, which anomaly may account for the  symptoms observed.”</a:t>
            </a:r>
          </a:p>
          <a:p>
            <a:r>
              <a:rPr lang="en-US" dirty="0"/>
              <a:t>“…syntony between the two (parasympathetic and sympathetic systems) tends to produce more competent ocular functions of seeing, accommodation, convergence, stereopsis, and also in terms of certain diseases of the eye…”</a:t>
            </a:r>
          </a:p>
          <a:p>
            <a:r>
              <a:rPr lang="en-US" dirty="0"/>
              <a:t>“It follows, therefore, that any attempt to recondition any of the responses of a pair of eyes which does not take into consideration of the establishment and maintenance of syntony in the autonomic is </a:t>
            </a:r>
            <a:r>
              <a:rPr lang="en-US" i="1" dirty="0"/>
              <a:t>foredoomed to ultimate failure</a:t>
            </a:r>
            <a:r>
              <a:rPr lang="en-US" dirty="0"/>
              <a:t>, regardless of the apparent gains at the time.”</a:t>
            </a:r>
          </a:p>
        </p:txBody>
      </p:sp>
    </p:spTree>
    <p:extLst>
      <p:ext uri="{BB962C8B-B14F-4D97-AF65-F5344CB8AC3E}">
        <p14:creationId xmlns:p14="http://schemas.microsoft.com/office/powerpoint/2010/main" val="3738242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BF62-24A7-470B-BF15-15F54E6EBD12}"/>
              </a:ext>
            </a:extLst>
          </p:cNvPr>
          <p:cNvSpPr>
            <a:spLocks noGrp="1"/>
          </p:cNvSpPr>
          <p:nvPr>
            <p:ph type="title"/>
          </p:nvPr>
        </p:nvSpPr>
        <p:spPr/>
        <p:txBody>
          <a:bodyPr>
            <a:normAutofit fontScale="90000"/>
          </a:bodyPr>
          <a:lstStyle/>
          <a:p>
            <a:pPr algn="ctr"/>
            <a:r>
              <a:rPr lang="en-US" dirty="0"/>
              <a:t>“The Golden Age Of Light Therapy” 1860 to 1938</a:t>
            </a:r>
            <a:br>
              <a:rPr lang="en-US" dirty="0"/>
            </a:br>
            <a:r>
              <a:rPr lang="en-US" dirty="0"/>
              <a:t>By Psychologist Brian </a:t>
            </a:r>
            <a:r>
              <a:rPr lang="en-US" dirty="0" err="1"/>
              <a:t>Breiling</a:t>
            </a:r>
            <a:endParaRPr lang="en-US" dirty="0"/>
          </a:p>
        </p:txBody>
      </p:sp>
      <p:sp>
        <p:nvSpPr>
          <p:cNvPr id="3" name="Content Placeholder 2">
            <a:extLst>
              <a:ext uri="{FF2B5EF4-FFF2-40B4-BE49-F238E27FC236}">
                <a16:creationId xmlns:a16="http://schemas.microsoft.com/office/drawing/2014/main" id="{127174EA-A63E-4D67-AE19-D4D720417F2F}"/>
              </a:ext>
            </a:extLst>
          </p:cNvPr>
          <p:cNvSpPr>
            <a:spLocks noGrp="1"/>
          </p:cNvSpPr>
          <p:nvPr>
            <p:ph idx="1"/>
          </p:nvPr>
        </p:nvSpPr>
        <p:spPr/>
        <p:txBody>
          <a:bodyPr/>
          <a:lstStyle/>
          <a:p>
            <a:r>
              <a:rPr lang="en-US" dirty="0"/>
              <a:t>Professions of:</a:t>
            </a:r>
          </a:p>
          <a:p>
            <a:pPr lvl="1"/>
            <a:r>
              <a:rPr lang="en-US" dirty="0"/>
              <a:t>Psychiatry</a:t>
            </a:r>
          </a:p>
          <a:p>
            <a:pPr lvl="1"/>
            <a:r>
              <a:rPr lang="en-US" dirty="0"/>
              <a:t>Optometry</a:t>
            </a:r>
          </a:p>
          <a:p>
            <a:pPr lvl="1"/>
            <a:r>
              <a:rPr lang="en-US" dirty="0"/>
              <a:t>Chiropractic</a:t>
            </a:r>
          </a:p>
          <a:p>
            <a:r>
              <a:rPr lang="en-US" dirty="0"/>
              <a:t>Psychiatric Hospitals incorporated light therapy concepts</a:t>
            </a:r>
          </a:p>
          <a:p>
            <a:pPr lvl="1"/>
            <a:r>
              <a:rPr lang="en-US" i="1" dirty="0"/>
              <a:t>Red Room </a:t>
            </a:r>
            <a:r>
              <a:rPr lang="en-US" dirty="0"/>
              <a:t>to treat chronic melancholy </a:t>
            </a:r>
          </a:p>
          <a:p>
            <a:pPr lvl="1"/>
            <a:r>
              <a:rPr lang="en-US" i="1" dirty="0"/>
              <a:t>Blue Room </a:t>
            </a:r>
            <a:r>
              <a:rPr lang="en-US" dirty="0"/>
              <a:t>to treat mania and alcoholism </a:t>
            </a:r>
          </a:p>
          <a:p>
            <a:pPr lvl="1"/>
            <a:r>
              <a:rPr lang="en-US" dirty="0"/>
              <a:t>Over One Thousand Beds </a:t>
            </a:r>
          </a:p>
        </p:txBody>
      </p:sp>
    </p:spTree>
    <p:extLst>
      <p:ext uri="{BB962C8B-B14F-4D97-AF65-F5344CB8AC3E}">
        <p14:creationId xmlns:p14="http://schemas.microsoft.com/office/powerpoint/2010/main" val="1870713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2A0B7-DA01-47E9-894E-0BA5ADF84BE5}"/>
              </a:ext>
            </a:extLst>
          </p:cNvPr>
          <p:cNvSpPr>
            <a:spLocks noGrp="1"/>
          </p:cNvSpPr>
          <p:nvPr>
            <p:ph type="title"/>
          </p:nvPr>
        </p:nvSpPr>
        <p:spPr/>
        <p:txBody>
          <a:bodyPr/>
          <a:lstStyle/>
          <a:p>
            <a:pPr algn="ctr"/>
            <a:r>
              <a:rPr lang="en-US" dirty="0"/>
              <a:t>Historical Roots I</a:t>
            </a:r>
          </a:p>
        </p:txBody>
      </p:sp>
      <p:sp>
        <p:nvSpPr>
          <p:cNvPr id="3" name="Content Placeholder 2">
            <a:extLst>
              <a:ext uri="{FF2B5EF4-FFF2-40B4-BE49-F238E27FC236}">
                <a16:creationId xmlns:a16="http://schemas.microsoft.com/office/drawing/2014/main" id="{B3A44C21-A548-493C-BBA4-F89CB619369C}"/>
              </a:ext>
            </a:extLst>
          </p:cNvPr>
          <p:cNvSpPr>
            <a:spLocks noGrp="1"/>
          </p:cNvSpPr>
          <p:nvPr>
            <p:ph idx="1"/>
          </p:nvPr>
        </p:nvSpPr>
        <p:spPr/>
        <p:txBody>
          <a:bodyPr>
            <a:normAutofit lnSpcReduction="10000"/>
          </a:bodyPr>
          <a:lstStyle/>
          <a:p>
            <a:r>
              <a:rPr lang="en-US" dirty="0"/>
              <a:t>1876, “Blue and Sun Lights”, General Augustus Pleasanton</a:t>
            </a:r>
          </a:p>
          <a:p>
            <a:pPr lvl="1"/>
            <a:r>
              <a:rPr lang="en-US" dirty="0"/>
              <a:t>Blue stimulated the body’s glands</a:t>
            </a:r>
          </a:p>
          <a:p>
            <a:pPr lvl="1"/>
            <a:r>
              <a:rPr lang="en-US" dirty="0"/>
              <a:t>UV kill bacteria</a:t>
            </a:r>
          </a:p>
          <a:p>
            <a:r>
              <a:rPr lang="en-US" dirty="0"/>
              <a:t>1877, “Blue and Red Light”, Dr. Seth Pancoast</a:t>
            </a:r>
          </a:p>
          <a:p>
            <a:pPr lvl="1"/>
            <a:r>
              <a:rPr lang="en-US" dirty="0"/>
              <a:t>Red and blue glass to accelerate or relax the nervous system</a:t>
            </a:r>
          </a:p>
          <a:p>
            <a:r>
              <a:rPr lang="en-US" dirty="0"/>
              <a:t>1878, “The Principles of Light and Color”, Edwin Babbitt, MD</a:t>
            </a:r>
          </a:p>
          <a:p>
            <a:pPr lvl="1"/>
            <a:r>
              <a:rPr lang="en-US" dirty="0"/>
              <a:t>Laws of science, philosophy, chromo-therapies, water.</a:t>
            </a:r>
          </a:p>
          <a:p>
            <a:r>
              <a:rPr lang="en-US" dirty="0"/>
              <a:t>1930, “Oculo-Physical Therapy for Optometry”, Jack Kurtz.</a:t>
            </a:r>
          </a:p>
          <a:p>
            <a:r>
              <a:rPr lang="en-US" dirty="0"/>
              <a:t>1933, “</a:t>
            </a:r>
            <a:r>
              <a:rPr lang="en-US" dirty="0" err="1"/>
              <a:t>Specto-Chrometry</a:t>
            </a:r>
            <a:r>
              <a:rPr lang="en-US" dirty="0"/>
              <a:t> Encyclopedia”, </a:t>
            </a:r>
            <a:r>
              <a:rPr lang="en-US" dirty="0" err="1"/>
              <a:t>Dinshah</a:t>
            </a:r>
            <a:r>
              <a:rPr lang="en-US" dirty="0"/>
              <a:t> </a:t>
            </a:r>
            <a:r>
              <a:rPr lang="en-US" dirty="0" err="1"/>
              <a:t>Gadiali</a:t>
            </a:r>
            <a:r>
              <a:rPr lang="en-US" dirty="0"/>
              <a:t>.</a:t>
            </a:r>
          </a:p>
          <a:p>
            <a:pPr lvl="1"/>
            <a:r>
              <a:rPr lang="en-US" dirty="0"/>
              <a:t>Color as chemical potencies, force fields, chakras.</a:t>
            </a:r>
          </a:p>
          <a:p>
            <a:pPr marL="457200" lvl="1" indent="0">
              <a:buNone/>
            </a:pPr>
            <a:endParaRPr lang="en-US" dirty="0"/>
          </a:p>
        </p:txBody>
      </p:sp>
    </p:spTree>
    <p:extLst>
      <p:ext uri="{BB962C8B-B14F-4D97-AF65-F5344CB8AC3E}">
        <p14:creationId xmlns:p14="http://schemas.microsoft.com/office/powerpoint/2010/main" val="1614584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EBEC-E5D4-4D6A-9E00-3DF82F47C22B}"/>
              </a:ext>
            </a:extLst>
          </p:cNvPr>
          <p:cNvSpPr>
            <a:spLocks noGrp="1"/>
          </p:cNvSpPr>
          <p:nvPr>
            <p:ph type="title"/>
          </p:nvPr>
        </p:nvSpPr>
        <p:spPr/>
        <p:txBody>
          <a:bodyPr/>
          <a:lstStyle/>
          <a:p>
            <a:pPr algn="ctr"/>
            <a:r>
              <a:rPr lang="en-US" dirty="0"/>
              <a:t>Historical Roots II</a:t>
            </a:r>
          </a:p>
        </p:txBody>
      </p:sp>
      <p:sp>
        <p:nvSpPr>
          <p:cNvPr id="3" name="Content Placeholder 2">
            <a:extLst>
              <a:ext uri="{FF2B5EF4-FFF2-40B4-BE49-F238E27FC236}">
                <a16:creationId xmlns:a16="http://schemas.microsoft.com/office/drawing/2014/main" id="{1732CDC4-7CD3-4D06-8A34-BAC4D383A091}"/>
              </a:ext>
            </a:extLst>
          </p:cNvPr>
          <p:cNvSpPr>
            <a:spLocks noGrp="1"/>
          </p:cNvSpPr>
          <p:nvPr>
            <p:ph idx="1"/>
          </p:nvPr>
        </p:nvSpPr>
        <p:spPr/>
        <p:txBody>
          <a:bodyPr>
            <a:normAutofit fontScale="92500" lnSpcReduction="10000"/>
          </a:bodyPr>
          <a:lstStyle/>
          <a:p>
            <a:r>
              <a:rPr lang="en-US" dirty="0"/>
              <a:t>1938, “Chrome-Orthoptics, William Henning, OD.</a:t>
            </a:r>
          </a:p>
          <a:p>
            <a:pPr lvl="1"/>
            <a:r>
              <a:rPr lang="en-US" dirty="0"/>
              <a:t>Palliate, stabilize, Rx lenses and prisms. </a:t>
            </a:r>
          </a:p>
          <a:p>
            <a:pPr lvl="1"/>
            <a:r>
              <a:rPr lang="en-US" dirty="0"/>
              <a:t>Integrated Optometric therapy with Light therapy</a:t>
            </a:r>
          </a:p>
          <a:p>
            <a:r>
              <a:rPr lang="en-US" dirty="0"/>
              <a:t>1939, “</a:t>
            </a:r>
            <a:r>
              <a:rPr lang="en-US" dirty="0" err="1"/>
              <a:t>Harmo</a:t>
            </a:r>
            <a:r>
              <a:rPr lang="en-US" dirty="0"/>
              <a:t>-Chrome Therapy”, Carl Loeb, MD.</a:t>
            </a:r>
          </a:p>
          <a:p>
            <a:pPr lvl="1"/>
            <a:r>
              <a:rPr lang="en-US" dirty="0"/>
              <a:t>Light as nutrition, psych-physical model, stimulate under-activity.</a:t>
            </a:r>
          </a:p>
          <a:p>
            <a:r>
              <a:rPr lang="en-US" dirty="0"/>
              <a:t> 1941, “The Syntonic Principle”, Harry Riley </a:t>
            </a:r>
            <a:r>
              <a:rPr lang="en-US" dirty="0" err="1"/>
              <a:t>Spitler</a:t>
            </a:r>
            <a:r>
              <a:rPr lang="en-US" dirty="0"/>
              <a:t>, MD, MS, Ph.D.</a:t>
            </a:r>
          </a:p>
          <a:p>
            <a:pPr lvl="1"/>
            <a:r>
              <a:rPr lang="en-US" dirty="0"/>
              <a:t>Optometrist himself</a:t>
            </a:r>
          </a:p>
          <a:p>
            <a:pPr lvl="1"/>
            <a:r>
              <a:rPr lang="en-US" dirty="0"/>
              <a:t>Founder of the College of Syntonic Optometry.</a:t>
            </a:r>
          </a:p>
          <a:p>
            <a:r>
              <a:rPr lang="en-US" dirty="0"/>
              <a:t>1947, “Secret of Light”, Walter Russell.</a:t>
            </a:r>
          </a:p>
          <a:p>
            <a:pPr lvl="1"/>
            <a:r>
              <a:rPr lang="en-US" dirty="0"/>
              <a:t>Electrical universe of rhythmic interchange.</a:t>
            </a:r>
          </a:p>
          <a:p>
            <a:r>
              <a:rPr lang="en-US" dirty="0"/>
              <a:t>1991, “Light-Medicine of the Future”, Jacob Liberman, OD Ph.D.</a:t>
            </a:r>
          </a:p>
        </p:txBody>
      </p:sp>
    </p:spTree>
    <p:extLst>
      <p:ext uri="{BB962C8B-B14F-4D97-AF65-F5344CB8AC3E}">
        <p14:creationId xmlns:p14="http://schemas.microsoft.com/office/powerpoint/2010/main" val="942995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37E0A-ECFC-4E19-A166-6DC2656B1E85}"/>
              </a:ext>
            </a:extLst>
          </p:cNvPr>
          <p:cNvSpPr>
            <a:spLocks noGrp="1"/>
          </p:cNvSpPr>
          <p:nvPr>
            <p:ph type="title"/>
          </p:nvPr>
        </p:nvSpPr>
        <p:spPr/>
        <p:txBody>
          <a:bodyPr/>
          <a:lstStyle/>
          <a:p>
            <a:pPr algn="ctr"/>
            <a:r>
              <a:rPr lang="en-US" dirty="0"/>
              <a:t>John Downing, O.D., Ph.D. 2012</a:t>
            </a:r>
            <a:br>
              <a:rPr lang="en-US" dirty="0"/>
            </a:br>
            <a:r>
              <a:rPr lang="en-US" dirty="0"/>
              <a:t>History of Light Therapy</a:t>
            </a:r>
          </a:p>
        </p:txBody>
      </p:sp>
      <p:sp>
        <p:nvSpPr>
          <p:cNvPr id="3" name="Content Placeholder 2">
            <a:extLst>
              <a:ext uri="{FF2B5EF4-FFF2-40B4-BE49-F238E27FC236}">
                <a16:creationId xmlns:a16="http://schemas.microsoft.com/office/drawing/2014/main" id="{2E9D2966-E274-4C01-BB58-0E4EE83E9F4E}"/>
              </a:ext>
            </a:extLst>
          </p:cNvPr>
          <p:cNvSpPr>
            <a:spLocks noGrp="1"/>
          </p:cNvSpPr>
          <p:nvPr>
            <p:ph idx="1"/>
          </p:nvPr>
        </p:nvSpPr>
        <p:spPr/>
        <p:txBody>
          <a:bodyPr>
            <a:normAutofit fontScale="62500" lnSpcReduction="20000"/>
          </a:bodyPr>
          <a:lstStyle/>
          <a:p>
            <a:r>
              <a:rPr lang="en-US" dirty="0"/>
              <a:t>Ancient Egyptians, Indians, Greeks, Romans</a:t>
            </a:r>
          </a:p>
          <a:p>
            <a:r>
              <a:rPr lang="en-US" dirty="0" err="1"/>
              <a:t>Chromopaths</a:t>
            </a:r>
            <a:r>
              <a:rPr lang="en-US" dirty="0"/>
              <a:t> of 1800 and 1900’s</a:t>
            </a:r>
          </a:p>
          <a:p>
            <a:pPr lvl="1"/>
            <a:r>
              <a:rPr lang="en-US" dirty="0" err="1"/>
              <a:t>Pleasonton</a:t>
            </a:r>
            <a:r>
              <a:rPr lang="en-US" dirty="0"/>
              <a:t>, Babbitt, </a:t>
            </a:r>
            <a:r>
              <a:rPr lang="en-US" dirty="0" err="1"/>
              <a:t>Dinshah</a:t>
            </a:r>
            <a:endParaRPr lang="en-US" dirty="0"/>
          </a:p>
          <a:p>
            <a:r>
              <a:rPr lang="en-US" dirty="0"/>
              <a:t>Niels Finsen, M.D. Medical Light Institute, Denmark</a:t>
            </a:r>
          </a:p>
          <a:p>
            <a:pPr lvl="1"/>
            <a:r>
              <a:rPr lang="en-US" dirty="0"/>
              <a:t>1903 Nobel Prize:  For Light Therapy Treatment of Small Pox and TB, First Nobel Prize in medicine!</a:t>
            </a:r>
          </a:p>
          <a:p>
            <a:r>
              <a:rPr lang="en-US" dirty="0"/>
              <a:t>Albert Einstein, Ph.D. Institute for Advanced Study, Princeton, NJ</a:t>
            </a:r>
          </a:p>
          <a:p>
            <a:pPr lvl="1"/>
            <a:r>
              <a:rPr lang="en-US" dirty="0"/>
              <a:t>1921 Nobel Prize:  For Discoveries Regarding Light Energy</a:t>
            </a:r>
          </a:p>
          <a:p>
            <a:r>
              <a:rPr lang="en-US" dirty="0"/>
              <a:t>Riley </a:t>
            </a:r>
            <a:r>
              <a:rPr lang="en-US" dirty="0" err="1"/>
              <a:t>Spitler</a:t>
            </a:r>
            <a:r>
              <a:rPr lang="en-US" dirty="0"/>
              <a:t>, O.D., M.D. College of Syntonic Optometry, Eaton, OH</a:t>
            </a:r>
          </a:p>
          <a:p>
            <a:pPr lvl="1"/>
            <a:r>
              <a:rPr lang="en-US" dirty="0"/>
              <a:t>1920’s The Father of Optometric Light Therapy</a:t>
            </a:r>
          </a:p>
          <a:p>
            <a:r>
              <a:rPr lang="en-US" dirty="0"/>
              <a:t>Robert Gerard, Ph.D. UCLA</a:t>
            </a:r>
          </a:p>
          <a:p>
            <a:pPr lvl="1"/>
            <a:r>
              <a:rPr lang="en-US" dirty="0"/>
              <a:t>1958 Study:  Visually Perceived Colors Produce Different Brain Waves</a:t>
            </a:r>
          </a:p>
          <a:p>
            <a:r>
              <a:rPr lang="en-US" dirty="0"/>
              <a:t>Norman </a:t>
            </a:r>
            <a:r>
              <a:rPr lang="en-US" dirty="0" err="1"/>
              <a:t>Rosethal</a:t>
            </a:r>
            <a:r>
              <a:rPr lang="en-US" dirty="0"/>
              <a:t>, M.D. National Institute of Mental Health</a:t>
            </a:r>
          </a:p>
          <a:p>
            <a:pPr lvl="1"/>
            <a:r>
              <a:rPr lang="en-US" dirty="0"/>
              <a:t>1980’s Used White Light Therapy for the Treatment of “SAD” (Seasonal Affective Disorder)</a:t>
            </a:r>
          </a:p>
          <a:p>
            <a:r>
              <a:rPr lang="en-US" dirty="0"/>
              <a:t>John Downing, O.D., Ph.D. Eye &amp; Brain Care, Sebastopol, CA</a:t>
            </a:r>
          </a:p>
          <a:p>
            <a:pPr lvl="1"/>
            <a:r>
              <a:rPr lang="en-US" dirty="0"/>
              <a:t>1968 to present:  Expanded Optometric Light Therapy Protocol to address a broad range of eye-brain conditions</a:t>
            </a:r>
          </a:p>
          <a:p>
            <a:pPr lvl="1"/>
            <a:r>
              <a:rPr lang="en-US" dirty="0"/>
              <a:t>Invented the “</a:t>
            </a:r>
            <a:r>
              <a:rPr lang="en-US" dirty="0" err="1"/>
              <a:t>Lumatron</a:t>
            </a:r>
            <a:r>
              <a:rPr lang="en-US" dirty="0"/>
              <a:t>” Light Stimulator</a:t>
            </a:r>
          </a:p>
        </p:txBody>
      </p:sp>
    </p:spTree>
    <p:extLst>
      <p:ext uri="{BB962C8B-B14F-4D97-AF65-F5344CB8AC3E}">
        <p14:creationId xmlns:p14="http://schemas.microsoft.com/office/powerpoint/2010/main" val="1495203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23C0C7-9FC9-43D1-AD69-1366A4F17757}"/>
              </a:ext>
            </a:extLst>
          </p:cNvPr>
          <p:cNvSpPr>
            <a:spLocks noGrp="1"/>
          </p:cNvSpPr>
          <p:nvPr>
            <p:ph type="ctrTitle"/>
          </p:nvPr>
        </p:nvSpPr>
        <p:spPr/>
        <p:txBody>
          <a:bodyPr/>
          <a:lstStyle/>
          <a:p>
            <a:r>
              <a:rPr lang="en-US" dirty="0"/>
              <a:t>Albert Einstein</a:t>
            </a:r>
            <a:br>
              <a:rPr lang="en-US" dirty="0"/>
            </a:br>
            <a:r>
              <a:rPr lang="en-US" dirty="0"/>
              <a:t>“Light is Energy”</a:t>
            </a:r>
          </a:p>
        </p:txBody>
      </p:sp>
      <p:sp>
        <p:nvSpPr>
          <p:cNvPr id="5" name="Subtitle 4">
            <a:extLst>
              <a:ext uri="{FF2B5EF4-FFF2-40B4-BE49-F238E27FC236}">
                <a16:creationId xmlns:a16="http://schemas.microsoft.com/office/drawing/2014/main" id="{42D834A2-1516-4FB0-9052-B6BB1030ED28}"/>
              </a:ext>
            </a:extLst>
          </p:cNvPr>
          <p:cNvSpPr>
            <a:spLocks noGrp="1"/>
          </p:cNvSpPr>
          <p:nvPr>
            <p:ph type="subTitle" idx="1"/>
          </p:nvPr>
        </p:nvSpPr>
        <p:spPr/>
        <p:txBody>
          <a:bodyPr/>
          <a:lstStyle/>
          <a:p>
            <a:r>
              <a:rPr lang="en-US" dirty="0"/>
              <a:t>“Science and religion agree that the first thing in the universe was light”</a:t>
            </a:r>
          </a:p>
          <a:p>
            <a:endParaRPr lang="en-US" dirty="0"/>
          </a:p>
          <a:p>
            <a:r>
              <a:rPr lang="en-US" dirty="0"/>
              <a:t>Copyright 2012 John Downing, O.D., Ph.D.</a:t>
            </a:r>
          </a:p>
        </p:txBody>
      </p:sp>
    </p:spTree>
    <p:extLst>
      <p:ext uri="{BB962C8B-B14F-4D97-AF65-F5344CB8AC3E}">
        <p14:creationId xmlns:p14="http://schemas.microsoft.com/office/powerpoint/2010/main" val="73423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E9865-0790-48DE-8B31-8024DACEE6AF}"/>
              </a:ext>
            </a:extLst>
          </p:cNvPr>
          <p:cNvSpPr>
            <a:spLocks noGrp="1"/>
          </p:cNvSpPr>
          <p:nvPr>
            <p:ph type="title"/>
          </p:nvPr>
        </p:nvSpPr>
        <p:spPr/>
        <p:txBody>
          <a:bodyPr/>
          <a:lstStyle/>
          <a:p>
            <a:pPr algn="ctr"/>
            <a:r>
              <a:rPr lang="en-US" dirty="0"/>
              <a:t>History of Light Science</a:t>
            </a:r>
          </a:p>
        </p:txBody>
      </p:sp>
      <p:sp>
        <p:nvSpPr>
          <p:cNvPr id="3" name="Content Placeholder 2">
            <a:extLst>
              <a:ext uri="{FF2B5EF4-FFF2-40B4-BE49-F238E27FC236}">
                <a16:creationId xmlns:a16="http://schemas.microsoft.com/office/drawing/2014/main" id="{36113D70-B55B-4461-B916-826ED15341E7}"/>
              </a:ext>
            </a:extLst>
          </p:cNvPr>
          <p:cNvSpPr>
            <a:spLocks noGrp="1"/>
          </p:cNvSpPr>
          <p:nvPr>
            <p:ph idx="1"/>
          </p:nvPr>
        </p:nvSpPr>
        <p:spPr/>
        <p:txBody>
          <a:bodyPr>
            <a:normAutofit fontScale="92500" lnSpcReduction="10000"/>
          </a:bodyPr>
          <a:lstStyle/>
          <a:p>
            <a:r>
              <a:rPr lang="en-US" dirty="0"/>
              <a:t>1666 Isaac Newton </a:t>
            </a:r>
          </a:p>
          <a:p>
            <a:pPr lvl="1"/>
            <a:r>
              <a:rPr lang="en-US" dirty="0"/>
              <a:t>The “Crucial Experiment” Prism showed all colors contained in white light</a:t>
            </a:r>
          </a:p>
          <a:p>
            <a:r>
              <a:rPr lang="en-US" dirty="0"/>
              <a:t>1801 Thomas Young</a:t>
            </a:r>
          </a:p>
          <a:p>
            <a:pPr lvl="1"/>
            <a:r>
              <a:rPr lang="en-US" dirty="0"/>
              <a:t>Light is a wave demonstrated by slits and interference patterns</a:t>
            </a:r>
          </a:p>
          <a:p>
            <a:r>
              <a:rPr lang="en-US" dirty="0"/>
              <a:t>1861 James Clerk Maxwell</a:t>
            </a:r>
          </a:p>
          <a:p>
            <a:pPr lvl="1"/>
            <a:r>
              <a:rPr lang="en-US" dirty="0"/>
              <a:t>Light has a speed, electromagnetic wave, a polarization</a:t>
            </a:r>
          </a:p>
          <a:p>
            <a:pPr lvl="1"/>
            <a:r>
              <a:rPr lang="en-US" dirty="0"/>
              <a:t>V = 300,000 Kilometers per second</a:t>
            </a:r>
          </a:p>
          <a:p>
            <a:r>
              <a:rPr lang="en-US" dirty="0"/>
              <a:t>1905 Albert Einstein</a:t>
            </a:r>
          </a:p>
          <a:p>
            <a:pPr lvl="1"/>
            <a:r>
              <a:rPr lang="en-US" dirty="0"/>
              <a:t>Light is energy-the “Photon” packets of energy</a:t>
            </a:r>
          </a:p>
          <a:p>
            <a:r>
              <a:rPr lang="en-US" dirty="0"/>
              <a:t>1926 Erwin Schrodinger</a:t>
            </a:r>
          </a:p>
          <a:p>
            <a:pPr lvl="1"/>
            <a:r>
              <a:rPr lang="en-US" dirty="0"/>
              <a:t>Initiated quantum physics the duality of light as a wave and a particle</a:t>
            </a:r>
          </a:p>
        </p:txBody>
      </p:sp>
    </p:spTree>
    <p:extLst>
      <p:ext uri="{BB962C8B-B14F-4D97-AF65-F5344CB8AC3E}">
        <p14:creationId xmlns:p14="http://schemas.microsoft.com/office/powerpoint/2010/main" val="1607564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1FFDF-61C7-4592-85B4-08A5D40E67C9}"/>
              </a:ext>
            </a:extLst>
          </p:cNvPr>
          <p:cNvSpPr>
            <a:spLocks noGrp="1"/>
          </p:cNvSpPr>
          <p:nvPr>
            <p:ph type="title"/>
          </p:nvPr>
        </p:nvSpPr>
        <p:spPr/>
        <p:txBody>
          <a:bodyPr/>
          <a:lstStyle/>
          <a:p>
            <a:pPr algn="ctr"/>
            <a:r>
              <a:rPr lang="en-US" dirty="0"/>
              <a:t>Why History?</a:t>
            </a:r>
          </a:p>
        </p:txBody>
      </p:sp>
      <p:sp>
        <p:nvSpPr>
          <p:cNvPr id="3" name="Content Placeholder 2">
            <a:extLst>
              <a:ext uri="{FF2B5EF4-FFF2-40B4-BE49-F238E27FC236}">
                <a16:creationId xmlns:a16="http://schemas.microsoft.com/office/drawing/2014/main" id="{5853AB2E-8A6B-476D-8E79-21DCF6D6F1E2}"/>
              </a:ext>
            </a:extLst>
          </p:cNvPr>
          <p:cNvSpPr>
            <a:spLocks noGrp="1"/>
          </p:cNvSpPr>
          <p:nvPr>
            <p:ph idx="1"/>
          </p:nvPr>
        </p:nvSpPr>
        <p:spPr/>
        <p:txBody>
          <a:bodyPr>
            <a:normAutofit/>
          </a:bodyPr>
          <a:lstStyle/>
          <a:p>
            <a:r>
              <a:rPr lang="en-US" dirty="0"/>
              <a:t>Context</a:t>
            </a:r>
          </a:p>
          <a:p>
            <a:r>
              <a:rPr lang="en-US" dirty="0"/>
              <a:t>Direction</a:t>
            </a:r>
          </a:p>
          <a:p>
            <a:r>
              <a:rPr lang="en-US" dirty="0"/>
              <a:t>Purpose</a:t>
            </a:r>
          </a:p>
          <a:p>
            <a:r>
              <a:rPr lang="en-US" dirty="0"/>
              <a:t>Support</a:t>
            </a:r>
          </a:p>
          <a:p>
            <a:r>
              <a:rPr lang="en-US" dirty="0"/>
              <a:t>Fellowship</a:t>
            </a:r>
          </a:p>
          <a:p>
            <a:r>
              <a:rPr lang="en-US" dirty="0"/>
              <a:t>Heritage</a:t>
            </a:r>
          </a:p>
        </p:txBody>
      </p:sp>
    </p:spTree>
    <p:extLst>
      <p:ext uri="{BB962C8B-B14F-4D97-AF65-F5344CB8AC3E}">
        <p14:creationId xmlns:p14="http://schemas.microsoft.com/office/powerpoint/2010/main" val="1825158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41D07-6C52-4953-A942-C94DCB78FDB4}"/>
              </a:ext>
            </a:extLst>
          </p:cNvPr>
          <p:cNvSpPr>
            <a:spLocks noGrp="1"/>
          </p:cNvSpPr>
          <p:nvPr>
            <p:ph type="title"/>
          </p:nvPr>
        </p:nvSpPr>
        <p:spPr/>
        <p:txBody>
          <a:bodyPr/>
          <a:lstStyle/>
          <a:p>
            <a:pPr algn="ctr"/>
            <a:r>
              <a:rPr lang="en-US" dirty="0"/>
              <a:t>“Let There Be Light”</a:t>
            </a:r>
            <a:br>
              <a:rPr lang="en-US" dirty="0"/>
            </a:br>
            <a:r>
              <a:rPr lang="en-US" dirty="0"/>
              <a:t>Darius </a:t>
            </a:r>
            <a:r>
              <a:rPr lang="en-US" dirty="0" err="1"/>
              <a:t>Dinshah</a:t>
            </a:r>
            <a:r>
              <a:rPr lang="en-US" dirty="0"/>
              <a:t>, S-C N. page 31</a:t>
            </a:r>
          </a:p>
        </p:txBody>
      </p:sp>
      <p:sp>
        <p:nvSpPr>
          <p:cNvPr id="3" name="Content Placeholder 2">
            <a:extLst>
              <a:ext uri="{FF2B5EF4-FFF2-40B4-BE49-F238E27FC236}">
                <a16:creationId xmlns:a16="http://schemas.microsoft.com/office/drawing/2014/main" id="{A69C7172-1A94-4740-8699-1AE4288358D2}"/>
              </a:ext>
            </a:extLst>
          </p:cNvPr>
          <p:cNvSpPr>
            <a:spLocks noGrp="1"/>
          </p:cNvSpPr>
          <p:nvPr>
            <p:ph idx="1"/>
          </p:nvPr>
        </p:nvSpPr>
        <p:spPr/>
        <p:txBody>
          <a:bodyPr/>
          <a:lstStyle/>
          <a:p>
            <a:r>
              <a:rPr lang="en-US" dirty="0"/>
              <a:t>Zoroastrian faith- “the Religion of Light”</a:t>
            </a:r>
          </a:p>
          <a:p>
            <a:pPr lvl="1"/>
            <a:r>
              <a:rPr lang="en-US" dirty="0"/>
              <a:t>Genesis </a:t>
            </a:r>
            <a:r>
              <a:rPr lang="en-US" dirty="0" err="1"/>
              <a:t>ch</a:t>
            </a:r>
            <a:r>
              <a:rPr lang="en-US" dirty="0"/>
              <a:t> 1 verse 3 “And God said, “Let there be light.””</a:t>
            </a:r>
          </a:p>
          <a:p>
            <a:pPr lvl="1"/>
            <a:r>
              <a:rPr lang="en-US" dirty="0" err="1"/>
              <a:t>Dinshah</a:t>
            </a:r>
            <a:r>
              <a:rPr lang="en-US" dirty="0"/>
              <a:t> devotedly practice</a:t>
            </a:r>
          </a:p>
          <a:p>
            <a:r>
              <a:rPr lang="en-US" dirty="0"/>
              <a:t>“5. It is not unusual to take Light for granted, as though its only value is for vision.  As learning progresses it will become apparent that </a:t>
            </a:r>
            <a:r>
              <a:rPr lang="en-US" dirty="0" err="1"/>
              <a:t>Dinshah’s</a:t>
            </a:r>
            <a:r>
              <a:rPr lang="en-US" dirty="0"/>
              <a:t> and his predecessors, Gen. Pleasanton, Dr. Pancoast, Dr. Babbitt, etc., views of Light were far ahead of their time and eventually it will be better recognized that enabling sight is only one facet of the Power of Light which so many take for granted.”</a:t>
            </a:r>
          </a:p>
        </p:txBody>
      </p:sp>
    </p:spTree>
    <p:extLst>
      <p:ext uri="{BB962C8B-B14F-4D97-AF65-F5344CB8AC3E}">
        <p14:creationId xmlns:p14="http://schemas.microsoft.com/office/powerpoint/2010/main" val="1583471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81D4-E124-4057-90AC-DBA2ED344C6D}"/>
              </a:ext>
            </a:extLst>
          </p:cNvPr>
          <p:cNvSpPr>
            <a:spLocks noGrp="1"/>
          </p:cNvSpPr>
          <p:nvPr>
            <p:ph type="title"/>
          </p:nvPr>
        </p:nvSpPr>
        <p:spPr/>
        <p:txBody>
          <a:bodyPr/>
          <a:lstStyle/>
          <a:p>
            <a:pPr algn="ctr"/>
            <a:r>
              <a:rPr lang="en-US" dirty="0"/>
              <a:t>The Resistance</a:t>
            </a:r>
          </a:p>
        </p:txBody>
      </p:sp>
      <p:sp>
        <p:nvSpPr>
          <p:cNvPr id="3" name="Content Placeholder 2">
            <a:extLst>
              <a:ext uri="{FF2B5EF4-FFF2-40B4-BE49-F238E27FC236}">
                <a16:creationId xmlns:a16="http://schemas.microsoft.com/office/drawing/2014/main" id="{0BC617D4-09AD-43C9-89A1-542B776769D5}"/>
              </a:ext>
            </a:extLst>
          </p:cNvPr>
          <p:cNvSpPr>
            <a:spLocks noGrp="1"/>
          </p:cNvSpPr>
          <p:nvPr>
            <p:ph idx="1"/>
          </p:nvPr>
        </p:nvSpPr>
        <p:spPr/>
        <p:txBody>
          <a:bodyPr/>
          <a:lstStyle/>
          <a:p>
            <a:r>
              <a:rPr lang="en-US" dirty="0"/>
              <a:t>The “Flexner Report” of 1910 financed by the pharmaceutical companies sought to discredit holistic approaches at odds with modern medical  approaches beholden to mechanistic orthodoxy.</a:t>
            </a:r>
          </a:p>
          <a:p>
            <a:r>
              <a:rPr lang="en-US" dirty="0"/>
              <a:t>They targeted naturopathy, homeopathy, and by extension, light therapy.</a:t>
            </a:r>
          </a:p>
        </p:txBody>
      </p:sp>
    </p:spTree>
    <p:extLst>
      <p:ext uri="{BB962C8B-B14F-4D97-AF65-F5344CB8AC3E}">
        <p14:creationId xmlns:p14="http://schemas.microsoft.com/office/powerpoint/2010/main" val="4065027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DFCF0-C92C-47A2-8A2F-28EDBDB4E62B}"/>
              </a:ext>
            </a:extLst>
          </p:cNvPr>
          <p:cNvSpPr>
            <a:spLocks noGrp="1"/>
          </p:cNvSpPr>
          <p:nvPr>
            <p:ph type="title"/>
          </p:nvPr>
        </p:nvSpPr>
        <p:spPr/>
        <p:txBody>
          <a:bodyPr/>
          <a:lstStyle/>
          <a:p>
            <a:pPr algn="ctr"/>
            <a:r>
              <a:rPr lang="en-US" dirty="0"/>
              <a:t>“Era of Darkness” 1938 to 1980</a:t>
            </a:r>
            <a:br>
              <a:rPr lang="en-US" dirty="0"/>
            </a:br>
            <a:r>
              <a:rPr lang="en-US" dirty="0"/>
              <a:t>coined by Psychologist Brian </a:t>
            </a:r>
            <a:r>
              <a:rPr lang="en-US" dirty="0" err="1"/>
              <a:t>Breiling</a:t>
            </a:r>
            <a:r>
              <a:rPr lang="en-US" dirty="0"/>
              <a:t> (1996)</a:t>
            </a:r>
          </a:p>
        </p:txBody>
      </p:sp>
      <p:sp>
        <p:nvSpPr>
          <p:cNvPr id="3" name="Content Placeholder 2">
            <a:extLst>
              <a:ext uri="{FF2B5EF4-FFF2-40B4-BE49-F238E27FC236}">
                <a16:creationId xmlns:a16="http://schemas.microsoft.com/office/drawing/2014/main" id="{AB84903A-3E72-4580-AB5A-5DF3D1592C0C}"/>
              </a:ext>
            </a:extLst>
          </p:cNvPr>
          <p:cNvSpPr>
            <a:spLocks noGrp="1"/>
          </p:cNvSpPr>
          <p:nvPr>
            <p:ph idx="1"/>
          </p:nvPr>
        </p:nvSpPr>
        <p:spPr/>
        <p:txBody>
          <a:bodyPr/>
          <a:lstStyle/>
          <a:p>
            <a:r>
              <a:rPr lang="en-US" dirty="0"/>
              <a:t>1938 marked the year of antibiotics penicillin was widely available.</a:t>
            </a:r>
          </a:p>
          <a:p>
            <a:r>
              <a:rPr lang="en-US" dirty="0"/>
              <a:t>Pharmaceutical applications quickly eclipsed holistic approaches.</a:t>
            </a:r>
          </a:p>
          <a:p>
            <a:pPr lvl="1"/>
            <a:r>
              <a:rPr lang="en-US" dirty="0"/>
              <a:t>Promising quick and reliable resolution of diseases.</a:t>
            </a:r>
          </a:p>
          <a:p>
            <a:r>
              <a:rPr lang="en-US" dirty="0" err="1"/>
              <a:t>Spitler</a:t>
            </a:r>
            <a:r>
              <a:rPr lang="en-US" dirty="0"/>
              <a:t> was forced to close his school and the Syntonizer declared illegal.</a:t>
            </a:r>
          </a:p>
          <a:p>
            <a:r>
              <a:rPr lang="en-US" dirty="0" err="1"/>
              <a:t>Dinshah</a:t>
            </a:r>
            <a:r>
              <a:rPr lang="en-US" dirty="0"/>
              <a:t> was forced to close his institute and destroy all his books and research in 1947.</a:t>
            </a:r>
          </a:p>
        </p:txBody>
      </p:sp>
    </p:spTree>
    <p:extLst>
      <p:ext uri="{BB962C8B-B14F-4D97-AF65-F5344CB8AC3E}">
        <p14:creationId xmlns:p14="http://schemas.microsoft.com/office/powerpoint/2010/main" val="2957336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73915-D94F-42E8-9291-BD00CB5FF94A}"/>
              </a:ext>
            </a:extLst>
          </p:cNvPr>
          <p:cNvSpPr>
            <a:spLocks noGrp="1"/>
          </p:cNvSpPr>
          <p:nvPr>
            <p:ph type="title"/>
          </p:nvPr>
        </p:nvSpPr>
        <p:spPr/>
        <p:txBody>
          <a:bodyPr/>
          <a:lstStyle/>
          <a:p>
            <a:pPr algn="ctr"/>
            <a:r>
              <a:rPr lang="en-US" dirty="0" err="1"/>
              <a:t>Dinshah’s</a:t>
            </a:r>
            <a:r>
              <a:rPr lang="en-US" dirty="0"/>
              <a:t> Struggles</a:t>
            </a:r>
          </a:p>
        </p:txBody>
      </p:sp>
      <p:sp>
        <p:nvSpPr>
          <p:cNvPr id="3" name="Content Placeholder 2">
            <a:extLst>
              <a:ext uri="{FF2B5EF4-FFF2-40B4-BE49-F238E27FC236}">
                <a16:creationId xmlns:a16="http://schemas.microsoft.com/office/drawing/2014/main" id="{DEF8D180-C783-4CD1-A28B-DA0A69EE13D0}"/>
              </a:ext>
            </a:extLst>
          </p:cNvPr>
          <p:cNvSpPr>
            <a:spLocks noGrp="1"/>
          </p:cNvSpPr>
          <p:nvPr>
            <p:ph idx="1"/>
          </p:nvPr>
        </p:nvSpPr>
        <p:spPr/>
        <p:txBody>
          <a:bodyPr/>
          <a:lstStyle/>
          <a:p>
            <a:r>
              <a:rPr lang="en-US" dirty="0"/>
              <a:t>FDA prevents the sale to this day of his device the Spectro-Chrome</a:t>
            </a:r>
          </a:p>
          <a:p>
            <a:r>
              <a:rPr lang="en-US" dirty="0"/>
              <a:t>His practice was burned down with all his equipment and records just prior to his defense in a lawsuit that resulted in a fine and dissolution.</a:t>
            </a:r>
          </a:p>
          <a:p>
            <a:r>
              <a:rPr lang="en-US" dirty="0"/>
              <a:t>Prolific international lecturer</a:t>
            </a:r>
          </a:p>
          <a:p>
            <a:r>
              <a:rPr lang="en-US" dirty="0"/>
              <a:t>Triumph:  Buffalo NY New York Supreme Court ruled “Not Guilty” that his Spectro-Chrome device was a fraud but in fact was effective in treating disease.</a:t>
            </a:r>
          </a:p>
          <a:p>
            <a:endParaRPr lang="en-US" dirty="0"/>
          </a:p>
        </p:txBody>
      </p:sp>
    </p:spTree>
    <p:extLst>
      <p:ext uri="{BB962C8B-B14F-4D97-AF65-F5344CB8AC3E}">
        <p14:creationId xmlns:p14="http://schemas.microsoft.com/office/powerpoint/2010/main" val="23744878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D32B1-38BA-423A-9A86-749C3094E5A7}"/>
              </a:ext>
            </a:extLst>
          </p:cNvPr>
          <p:cNvSpPr>
            <a:spLocks noGrp="1"/>
          </p:cNvSpPr>
          <p:nvPr>
            <p:ph type="title"/>
          </p:nvPr>
        </p:nvSpPr>
        <p:spPr/>
        <p:txBody>
          <a:bodyPr/>
          <a:lstStyle/>
          <a:p>
            <a:pPr algn="ctr"/>
            <a:r>
              <a:rPr lang="en-US" dirty="0" err="1"/>
              <a:t>Dinshah’s</a:t>
            </a:r>
            <a:r>
              <a:rPr lang="en-US" dirty="0"/>
              <a:t> Triumph </a:t>
            </a:r>
            <a:br>
              <a:rPr lang="en-US" dirty="0"/>
            </a:br>
            <a:r>
              <a:rPr lang="en-US" dirty="0"/>
              <a:t>Kate Baldwin MD (1855-1935)</a:t>
            </a:r>
          </a:p>
        </p:txBody>
      </p:sp>
      <p:sp>
        <p:nvSpPr>
          <p:cNvPr id="3" name="Content Placeholder 2">
            <a:extLst>
              <a:ext uri="{FF2B5EF4-FFF2-40B4-BE49-F238E27FC236}">
                <a16:creationId xmlns:a16="http://schemas.microsoft.com/office/drawing/2014/main" id="{869D81CD-5580-4673-AFD4-B9EE5A897AC0}"/>
              </a:ext>
            </a:extLst>
          </p:cNvPr>
          <p:cNvSpPr>
            <a:spLocks noGrp="1"/>
          </p:cNvSpPr>
          <p:nvPr>
            <p:ph idx="1"/>
          </p:nvPr>
        </p:nvSpPr>
        <p:spPr/>
        <p:txBody>
          <a:bodyPr/>
          <a:lstStyle/>
          <a:p>
            <a:r>
              <a:rPr lang="en-US" dirty="0"/>
              <a:t>Fellow of the:</a:t>
            </a:r>
          </a:p>
          <a:p>
            <a:pPr lvl="1"/>
            <a:r>
              <a:rPr lang="en-US" dirty="0"/>
              <a:t>American Medical Association</a:t>
            </a:r>
          </a:p>
          <a:p>
            <a:pPr lvl="1"/>
            <a:r>
              <a:rPr lang="en-US" dirty="0"/>
              <a:t>Academy of Ophthalmology</a:t>
            </a:r>
          </a:p>
          <a:p>
            <a:pPr lvl="1"/>
            <a:r>
              <a:rPr lang="en-US" dirty="0"/>
              <a:t>Academy of Otolaryngology</a:t>
            </a:r>
          </a:p>
          <a:p>
            <a:r>
              <a:rPr lang="en-US" dirty="0"/>
              <a:t>Senior Surgeon at Philadelphia’s Women Hospital for 23 years</a:t>
            </a:r>
          </a:p>
          <a:p>
            <a:r>
              <a:rPr lang="en-US" dirty="0"/>
              <a:t>1931 “Eloquent” Testimony:  </a:t>
            </a:r>
          </a:p>
          <a:p>
            <a:r>
              <a:rPr lang="en-US" dirty="0"/>
              <a:t>“After 37 years of active hospital and private practice in medicine and surgery, I produced quicker and more accurate results using the Spectro-Chrome than any other methods, and there was less strain on the patient.”</a:t>
            </a:r>
          </a:p>
        </p:txBody>
      </p:sp>
    </p:spTree>
    <p:extLst>
      <p:ext uri="{BB962C8B-B14F-4D97-AF65-F5344CB8AC3E}">
        <p14:creationId xmlns:p14="http://schemas.microsoft.com/office/powerpoint/2010/main" val="983575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85629-B0E9-40AB-BA3A-B1D25C446F94}"/>
              </a:ext>
            </a:extLst>
          </p:cNvPr>
          <p:cNvSpPr>
            <a:spLocks noGrp="1"/>
          </p:cNvSpPr>
          <p:nvPr>
            <p:ph type="title"/>
          </p:nvPr>
        </p:nvSpPr>
        <p:spPr/>
        <p:txBody>
          <a:bodyPr/>
          <a:lstStyle/>
          <a:p>
            <a:pPr algn="ctr"/>
            <a:r>
              <a:rPr lang="en-US" dirty="0"/>
              <a:t>“The New Age of Light”  1980 to present</a:t>
            </a:r>
            <a:br>
              <a:rPr lang="en-US" dirty="0"/>
            </a:br>
            <a:r>
              <a:rPr lang="en-US" dirty="0"/>
              <a:t>By Psychologist Brian </a:t>
            </a:r>
            <a:r>
              <a:rPr lang="en-US" dirty="0" err="1"/>
              <a:t>Breiling</a:t>
            </a:r>
            <a:endParaRPr lang="en-US" dirty="0"/>
          </a:p>
        </p:txBody>
      </p:sp>
      <p:sp>
        <p:nvSpPr>
          <p:cNvPr id="3" name="Content Placeholder 2">
            <a:extLst>
              <a:ext uri="{FF2B5EF4-FFF2-40B4-BE49-F238E27FC236}">
                <a16:creationId xmlns:a16="http://schemas.microsoft.com/office/drawing/2014/main" id="{730E31DA-3DC1-4B02-82F3-7756ABD7B0AA}"/>
              </a:ext>
            </a:extLst>
          </p:cNvPr>
          <p:cNvSpPr>
            <a:spLocks noGrp="1"/>
          </p:cNvSpPr>
          <p:nvPr>
            <p:ph idx="1"/>
          </p:nvPr>
        </p:nvSpPr>
        <p:spPr/>
        <p:txBody>
          <a:bodyPr>
            <a:normAutofit lnSpcReduction="10000"/>
          </a:bodyPr>
          <a:lstStyle/>
          <a:p>
            <a:r>
              <a:rPr lang="en-US" dirty="0"/>
              <a:t>1970’s Dr. John Nash Ott established the importance of biological considerations and artificial light.</a:t>
            </a:r>
          </a:p>
          <a:p>
            <a:pPr lvl="1"/>
            <a:r>
              <a:rPr lang="en-US" dirty="0"/>
              <a:t>“</a:t>
            </a:r>
            <a:r>
              <a:rPr lang="en-US" dirty="0" err="1"/>
              <a:t>Malillumination</a:t>
            </a:r>
            <a:r>
              <a:rPr lang="en-US" dirty="0"/>
              <a:t>”-lack of full spectrum light.</a:t>
            </a:r>
          </a:p>
          <a:p>
            <a:r>
              <a:rPr lang="en-US" dirty="0"/>
              <a:t>1979 Dr. Fritz </a:t>
            </a:r>
            <a:r>
              <a:rPr lang="en-US" dirty="0" err="1"/>
              <a:t>Hollwich</a:t>
            </a:r>
            <a:r>
              <a:rPr lang="en-US" dirty="0"/>
              <a:t>, German Ophthalmologist published:</a:t>
            </a:r>
          </a:p>
          <a:p>
            <a:pPr lvl="1"/>
            <a:r>
              <a:rPr lang="en-US" dirty="0"/>
              <a:t>“The Influence of Ocular Light Perception on Metabolism in Man and in Animal”</a:t>
            </a:r>
          </a:p>
          <a:p>
            <a:r>
              <a:rPr lang="en-US" dirty="0"/>
              <a:t>1984 Norman Rosenthal et al. coined SAD-Seasonal Affective Disorder</a:t>
            </a:r>
          </a:p>
          <a:p>
            <a:r>
              <a:rPr lang="en-US" dirty="0"/>
              <a:t>1986 John Downing OD pulsating light the “</a:t>
            </a:r>
            <a:r>
              <a:rPr lang="en-US" dirty="0" err="1"/>
              <a:t>Lumatron</a:t>
            </a:r>
            <a:r>
              <a:rPr lang="en-US" dirty="0"/>
              <a:t>” </a:t>
            </a:r>
          </a:p>
          <a:p>
            <a:r>
              <a:rPr lang="en-US" dirty="0"/>
              <a:t>1991 Jacob Liberman, OD </a:t>
            </a:r>
            <a:r>
              <a:rPr lang="en-US" dirty="0" err="1"/>
              <a:t>Ph.D</a:t>
            </a:r>
            <a:r>
              <a:rPr lang="en-US" dirty="0"/>
              <a:t> “Light-Medicine of the Future”</a:t>
            </a:r>
          </a:p>
          <a:p>
            <a:r>
              <a:rPr lang="en-US" dirty="0"/>
              <a:t>Over 1,300 optometrists practicing syntonics today around the world</a:t>
            </a:r>
          </a:p>
        </p:txBody>
      </p:sp>
    </p:spTree>
    <p:extLst>
      <p:ext uri="{BB962C8B-B14F-4D97-AF65-F5344CB8AC3E}">
        <p14:creationId xmlns:p14="http://schemas.microsoft.com/office/powerpoint/2010/main" val="3701921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9B29-5BBE-43FC-934E-808082462658}"/>
              </a:ext>
            </a:extLst>
          </p:cNvPr>
          <p:cNvSpPr>
            <a:spLocks noGrp="1"/>
          </p:cNvSpPr>
          <p:nvPr>
            <p:ph type="title"/>
          </p:nvPr>
        </p:nvSpPr>
        <p:spPr/>
        <p:txBody>
          <a:bodyPr/>
          <a:lstStyle/>
          <a:p>
            <a:pPr algn="ctr"/>
            <a:r>
              <a:rPr lang="en-US" dirty="0"/>
              <a:t>Light Research Acceleration</a:t>
            </a:r>
          </a:p>
        </p:txBody>
      </p:sp>
      <p:sp>
        <p:nvSpPr>
          <p:cNvPr id="3" name="Content Placeholder 2">
            <a:extLst>
              <a:ext uri="{FF2B5EF4-FFF2-40B4-BE49-F238E27FC236}">
                <a16:creationId xmlns:a16="http://schemas.microsoft.com/office/drawing/2014/main" id="{6B5FBE3A-9369-4CE0-AAAD-DADD2D30A728}"/>
              </a:ext>
            </a:extLst>
          </p:cNvPr>
          <p:cNvSpPr>
            <a:spLocks noGrp="1"/>
          </p:cNvSpPr>
          <p:nvPr>
            <p:ph idx="1"/>
          </p:nvPr>
        </p:nvSpPr>
        <p:spPr/>
        <p:txBody>
          <a:bodyPr/>
          <a:lstStyle/>
          <a:p>
            <a:r>
              <a:rPr lang="en-US" dirty="0"/>
              <a:t>Martel states that since the 1980’s where only a handful of articles were published about light and color therapy, but we now have a “veritable explosion” exceeding 10,000 articles a year.</a:t>
            </a:r>
          </a:p>
          <a:p>
            <a:endParaRPr lang="en-US" dirty="0"/>
          </a:p>
        </p:txBody>
      </p:sp>
    </p:spTree>
    <p:extLst>
      <p:ext uri="{BB962C8B-B14F-4D97-AF65-F5344CB8AC3E}">
        <p14:creationId xmlns:p14="http://schemas.microsoft.com/office/powerpoint/2010/main" val="1699686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30B06-D19B-4E38-848E-BDA1E0BCAD80}"/>
              </a:ext>
            </a:extLst>
          </p:cNvPr>
          <p:cNvSpPr>
            <a:spLocks noGrp="1"/>
          </p:cNvSpPr>
          <p:nvPr>
            <p:ph type="title"/>
          </p:nvPr>
        </p:nvSpPr>
        <p:spPr/>
        <p:txBody>
          <a:bodyPr/>
          <a:lstStyle/>
          <a:p>
            <a:pPr algn="ctr"/>
            <a:r>
              <a:rPr lang="en-US" dirty="0"/>
              <a:t>Energy Medicine – Today’s Frontier</a:t>
            </a:r>
          </a:p>
        </p:txBody>
      </p:sp>
      <p:sp>
        <p:nvSpPr>
          <p:cNvPr id="3" name="Content Placeholder 2">
            <a:extLst>
              <a:ext uri="{FF2B5EF4-FFF2-40B4-BE49-F238E27FC236}">
                <a16:creationId xmlns:a16="http://schemas.microsoft.com/office/drawing/2014/main" id="{EB541AE1-FBF8-4687-9D4F-43B20A9F8ACC}"/>
              </a:ext>
            </a:extLst>
          </p:cNvPr>
          <p:cNvSpPr>
            <a:spLocks noGrp="1"/>
          </p:cNvSpPr>
          <p:nvPr>
            <p:ph idx="1"/>
          </p:nvPr>
        </p:nvSpPr>
        <p:spPr/>
        <p:txBody>
          <a:bodyPr/>
          <a:lstStyle/>
          <a:p>
            <a:r>
              <a:rPr lang="en-US" dirty="0"/>
              <a:t>James </a:t>
            </a:r>
            <a:r>
              <a:rPr lang="en-US" dirty="0" err="1"/>
              <a:t>Oschman</a:t>
            </a:r>
            <a:r>
              <a:rPr lang="en-US" dirty="0"/>
              <a:t> (2015) “Energy Medicine:  The Scientific Basis”</a:t>
            </a:r>
          </a:p>
          <a:p>
            <a:r>
              <a:rPr lang="en-US" dirty="0"/>
              <a:t>Ground breaking work leading a recognition of the “energetic influences of light”</a:t>
            </a:r>
          </a:p>
          <a:p>
            <a:r>
              <a:rPr lang="en-US" dirty="0"/>
              <a:t>Opens the door to a whole new form medical analysis and treatment of which syntonics is a part.</a:t>
            </a:r>
          </a:p>
          <a:p>
            <a:r>
              <a:rPr lang="en-US" dirty="0"/>
              <a:t>He has spoken several times at the College of Syntonic Optometry and is scheduled to speak this year 2022.</a:t>
            </a:r>
          </a:p>
        </p:txBody>
      </p:sp>
    </p:spTree>
    <p:extLst>
      <p:ext uri="{BB962C8B-B14F-4D97-AF65-F5344CB8AC3E}">
        <p14:creationId xmlns:p14="http://schemas.microsoft.com/office/powerpoint/2010/main" val="13617657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E56BA-EE4C-4BF0-B38A-231EA725EEB0}"/>
              </a:ext>
            </a:extLst>
          </p:cNvPr>
          <p:cNvSpPr>
            <a:spLocks noGrp="1"/>
          </p:cNvSpPr>
          <p:nvPr>
            <p:ph type="title"/>
          </p:nvPr>
        </p:nvSpPr>
        <p:spPr/>
        <p:txBody>
          <a:bodyPr/>
          <a:lstStyle/>
          <a:p>
            <a:pPr algn="ctr"/>
            <a:r>
              <a:rPr lang="en-US" dirty="0"/>
              <a:t>Readings and More Study</a:t>
            </a:r>
          </a:p>
        </p:txBody>
      </p:sp>
      <p:sp>
        <p:nvSpPr>
          <p:cNvPr id="3" name="Content Placeholder 2">
            <a:extLst>
              <a:ext uri="{FF2B5EF4-FFF2-40B4-BE49-F238E27FC236}">
                <a16:creationId xmlns:a16="http://schemas.microsoft.com/office/drawing/2014/main" id="{7E9CFE8F-D733-4093-A754-5677A8411616}"/>
              </a:ext>
            </a:extLst>
          </p:cNvPr>
          <p:cNvSpPr>
            <a:spLocks noGrp="1"/>
          </p:cNvSpPr>
          <p:nvPr>
            <p:ph idx="1"/>
          </p:nvPr>
        </p:nvSpPr>
        <p:spPr/>
        <p:txBody>
          <a:bodyPr>
            <a:normAutofit lnSpcReduction="10000"/>
          </a:bodyPr>
          <a:lstStyle/>
          <a:p>
            <a:r>
              <a:rPr lang="en-US" dirty="0"/>
              <a:t>Read </a:t>
            </a:r>
            <a:r>
              <a:rPr lang="en-US" dirty="0" err="1"/>
              <a:t>Spitler’s</a:t>
            </a:r>
            <a:r>
              <a:rPr lang="en-US" dirty="0"/>
              <a:t> “The Syntonic Principle”</a:t>
            </a:r>
          </a:p>
          <a:p>
            <a:r>
              <a:rPr lang="en-US" dirty="0"/>
              <a:t>Read the College’s Blue and Black books</a:t>
            </a:r>
          </a:p>
          <a:p>
            <a:r>
              <a:rPr lang="en-US" dirty="0"/>
              <a:t>Read </a:t>
            </a:r>
            <a:r>
              <a:rPr lang="en-US" dirty="0" err="1"/>
              <a:t>Anadi</a:t>
            </a:r>
            <a:r>
              <a:rPr lang="en-US" dirty="0"/>
              <a:t> Martel “Light Therapies-A Complete Guide to the Healing Power of Light”, Healing Arts Press, 2018.</a:t>
            </a:r>
          </a:p>
          <a:p>
            <a:r>
              <a:rPr lang="en-US" dirty="0"/>
              <a:t>Read John Nash Ott, “Health and Light”, John Ott Pictures, Inc., 1973.</a:t>
            </a:r>
          </a:p>
          <a:p>
            <a:r>
              <a:rPr lang="en-US" dirty="0"/>
              <a:t>Read James </a:t>
            </a:r>
            <a:r>
              <a:rPr lang="en-US" dirty="0" err="1"/>
              <a:t>Oschman</a:t>
            </a:r>
            <a:r>
              <a:rPr lang="en-US" dirty="0"/>
              <a:t>, “Energy Medicine:  The Scientific Basis”, 2015.</a:t>
            </a:r>
          </a:p>
          <a:p>
            <a:r>
              <a:rPr lang="en-US" dirty="0"/>
              <a:t>Consider Darius </a:t>
            </a:r>
            <a:r>
              <a:rPr lang="en-US" dirty="0" err="1"/>
              <a:t>Dinshah</a:t>
            </a:r>
            <a:r>
              <a:rPr lang="en-US" dirty="0"/>
              <a:t>, S-C N., “Let There Be Light”, </a:t>
            </a:r>
            <a:r>
              <a:rPr lang="en-US" dirty="0" err="1"/>
              <a:t>Dinshah</a:t>
            </a:r>
            <a:r>
              <a:rPr lang="en-US" dirty="0"/>
              <a:t> Health Society, Ninth Edition, 2007.</a:t>
            </a:r>
          </a:p>
          <a:p>
            <a:r>
              <a:rPr lang="en-US" dirty="0"/>
              <a:t>Consider Edwin D. Babbitt, M.D., L.L.D., “The Principles of Light and Color”, 1896, Sun Books, Sun Publishing Co., 1992.</a:t>
            </a:r>
          </a:p>
        </p:txBody>
      </p:sp>
    </p:spTree>
    <p:extLst>
      <p:ext uri="{BB962C8B-B14F-4D97-AF65-F5344CB8AC3E}">
        <p14:creationId xmlns:p14="http://schemas.microsoft.com/office/powerpoint/2010/main" val="180865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F4D52-E0C6-40A3-B15E-A041F6F68A3C}"/>
              </a:ext>
            </a:extLst>
          </p:cNvPr>
          <p:cNvSpPr>
            <a:spLocks noGrp="1"/>
          </p:cNvSpPr>
          <p:nvPr>
            <p:ph type="title"/>
          </p:nvPr>
        </p:nvSpPr>
        <p:spPr/>
        <p:txBody>
          <a:bodyPr/>
          <a:lstStyle/>
          <a:p>
            <a:pPr algn="ctr"/>
            <a:r>
              <a:rPr lang="en-US" dirty="0"/>
              <a:t>Take Home</a:t>
            </a:r>
          </a:p>
        </p:txBody>
      </p:sp>
      <p:sp>
        <p:nvSpPr>
          <p:cNvPr id="3" name="Content Placeholder 2">
            <a:extLst>
              <a:ext uri="{FF2B5EF4-FFF2-40B4-BE49-F238E27FC236}">
                <a16:creationId xmlns:a16="http://schemas.microsoft.com/office/drawing/2014/main" id="{52D49318-9680-473C-8891-9CC0BDFE3A5C}"/>
              </a:ext>
            </a:extLst>
          </p:cNvPr>
          <p:cNvSpPr>
            <a:spLocks noGrp="1"/>
          </p:cNvSpPr>
          <p:nvPr>
            <p:ph idx="1"/>
          </p:nvPr>
        </p:nvSpPr>
        <p:spPr/>
        <p:txBody>
          <a:bodyPr>
            <a:normAutofit fontScale="92500" lnSpcReduction="10000"/>
          </a:bodyPr>
          <a:lstStyle/>
          <a:p>
            <a:r>
              <a:rPr lang="en-US" dirty="0"/>
              <a:t>Light is essential to life</a:t>
            </a:r>
          </a:p>
          <a:p>
            <a:r>
              <a:rPr lang="en-US" dirty="0"/>
              <a:t>Light present from the beginning of time and Creation</a:t>
            </a:r>
          </a:p>
          <a:p>
            <a:r>
              <a:rPr lang="en-US" dirty="0"/>
              <a:t>Light Therapy is not new!</a:t>
            </a:r>
          </a:p>
          <a:p>
            <a:r>
              <a:rPr lang="en-US" dirty="0"/>
              <a:t>Light Therapy is effective!</a:t>
            </a:r>
          </a:p>
          <a:p>
            <a:pPr lvl="1"/>
            <a:r>
              <a:rPr lang="en-US" dirty="0"/>
              <a:t>Broad and specific applications</a:t>
            </a:r>
          </a:p>
          <a:p>
            <a:r>
              <a:rPr lang="en-US" dirty="0"/>
              <a:t>Light therapy has had some resistance</a:t>
            </a:r>
          </a:p>
          <a:p>
            <a:r>
              <a:rPr lang="en-US" dirty="0"/>
              <a:t>Light therapy is now in a resurgence </a:t>
            </a:r>
          </a:p>
          <a:p>
            <a:pPr lvl="1"/>
            <a:r>
              <a:rPr lang="en-US" dirty="0"/>
              <a:t>“The New Age of Light Therapy”.</a:t>
            </a:r>
          </a:p>
          <a:p>
            <a:r>
              <a:rPr lang="en-US" dirty="0"/>
              <a:t>Syntony between sympathetic and parasympathetic systems is vital to good and sustainable ocular outcomes.</a:t>
            </a:r>
          </a:p>
        </p:txBody>
      </p:sp>
    </p:spTree>
    <p:extLst>
      <p:ext uri="{BB962C8B-B14F-4D97-AF65-F5344CB8AC3E}">
        <p14:creationId xmlns:p14="http://schemas.microsoft.com/office/powerpoint/2010/main" val="1965470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79FD7-E793-4091-9771-10FB6E3076EC}"/>
              </a:ext>
            </a:extLst>
          </p:cNvPr>
          <p:cNvSpPr>
            <a:spLocks noGrp="1"/>
          </p:cNvSpPr>
          <p:nvPr>
            <p:ph type="title"/>
          </p:nvPr>
        </p:nvSpPr>
        <p:spPr/>
        <p:txBody>
          <a:bodyPr/>
          <a:lstStyle/>
          <a:p>
            <a:r>
              <a:rPr lang="en-US" dirty="0"/>
              <a:t>Acknowledgements:	</a:t>
            </a:r>
          </a:p>
        </p:txBody>
      </p:sp>
      <p:sp>
        <p:nvSpPr>
          <p:cNvPr id="3" name="Content Placeholder 2">
            <a:extLst>
              <a:ext uri="{FF2B5EF4-FFF2-40B4-BE49-F238E27FC236}">
                <a16:creationId xmlns:a16="http://schemas.microsoft.com/office/drawing/2014/main" id="{1B62B4C7-4297-4DAC-BAF8-0691F40059FC}"/>
              </a:ext>
            </a:extLst>
          </p:cNvPr>
          <p:cNvSpPr>
            <a:spLocks noGrp="1"/>
          </p:cNvSpPr>
          <p:nvPr>
            <p:ph idx="1"/>
          </p:nvPr>
        </p:nvSpPr>
        <p:spPr/>
        <p:txBody>
          <a:bodyPr/>
          <a:lstStyle/>
          <a:p>
            <a:r>
              <a:rPr lang="en-US" dirty="0"/>
              <a:t>Dr. Larry Wallace, Education Director of the College</a:t>
            </a:r>
          </a:p>
          <a:p>
            <a:r>
              <a:rPr lang="en-US" dirty="0"/>
              <a:t>Dr. Raymond </a:t>
            </a:r>
            <a:r>
              <a:rPr lang="en-US"/>
              <a:t>Gotlieb</a:t>
            </a:r>
            <a:r>
              <a:rPr lang="en-US" dirty="0"/>
              <a:t>, Dean of the College</a:t>
            </a:r>
          </a:p>
          <a:p>
            <a:r>
              <a:rPr lang="en-US" dirty="0" err="1"/>
              <a:t>Anadi</a:t>
            </a:r>
            <a:r>
              <a:rPr lang="en-US" dirty="0"/>
              <a:t> Martel, “Light Therapy-A Complete Guide To The Healing Power of Light”, Healing Arts Press, 2018.</a:t>
            </a:r>
          </a:p>
          <a:p>
            <a:pPr lvl="1"/>
            <a:r>
              <a:rPr lang="en-US" dirty="0"/>
              <a:t>Much of this presentation is taken from the later part of Chapter 1</a:t>
            </a:r>
          </a:p>
          <a:p>
            <a:pPr lvl="2"/>
            <a:r>
              <a:rPr lang="en-US" dirty="0"/>
              <a:t>“The Origin of Light Therapy”</a:t>
            </a:r>
          </a:p>
          <a:p>
            <a:r>
              <a:rPr lang="en-US" dirty="0"/>
              <a:t>John Downing, OD, Ph.D. </a:t>
            </a:r>
          </a:p>
          <a:p>
            <a:pPr lvl="1"/>
            <a:r>
              <a:rPr lang="en-US" dirty="0"/>
              <a:t>2012 Presentation to the College of Syntonic Optometry</a:t>
            </a:r>
          </a:p>
          <a:p>
            <a:pPr lvl="1"/>
            <a:r>
              <a:rPr lang="en-US" dirty="0"/>
              <a:t>“How Light Therapy Improves the Brain”</a:t>
            </a:r>
          </a:p>
        </p:txBody>
      </p:sp>
    </p:spTree>
    <p:extLst>
      <p:ext uri="{BB962C8B-B14F-4D97-AF65-F5344CB8AC3E}">
        <p14:creationId xmlns:p14="http://schemas.microsoft.com/office/powerpoint/2010/main" val="8637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30023-92A4-4A5B-A66A-B1B10C2CE6D6}"/>
              </a:ext>
            </a:extLst>
          </p:cNvPr>
          <p:cNvSpPr>
            <a:spLocks noGrp="1"/>
          </p:cNvSpPr>
          <p:nvPr>
            <p:ph type="title"/>
          </p:nvPr>
        </p:nvSpPr>
        <p:spPr/>
        <p:txBody>
          <a:bodyPr/>
          <a:lstStyle/>
          <a:p>
            <a:pPr algn="ctr"/>
            <a:r>
              <a:rPr lang="en-US" dirty="0"/>
              <a:t>Types of Light Therapy</a:t>
            </a:r>
          </a:p>
        </p:txBody>
      </p:sp>
      <p:sp>
        <p:nvSpPr>
          <p:cNvPr id="3" name="Content Placeholder 2">
            <a:extLst>
              <a:ext uri="{FF2B5EF4-FFF2-40B4-BE49-F238E27FC236}">
                <a16:creationId xmlns:a16="http://schemas.microsoft.com/office/drawing/2014/main" id="{DB806CB3-228B-4AA9-A6D0-4A92FDD2A8E4}"/>
              </a:ext>
            </a:extLst>
          </p:cNvPr>
          <p:cNvSpPr>
            <a:spLocks noGrp="1"/>
          </p:cNvSpPr>
          <p:nvPr>
            <p:ph idx="1"/>
          </p:nvPr>
        </p:nvSpPr>
        <p:spPr/>
        <p:txBody>
          <a:bodyPr>
            <a:normAutofit fontScale="92500" lnSpcReduction="20000"/>
          </a:bodyPr>
          <a:lstStyle/>
          <a:p>
            <a:r>
              <a:rPr lang="en-US" u="sng" dirty="0"/>
              <a:t>Heliotherapy</a:t>
            </a:r>
            <a:r>
              <a:rPr lang="en-US" dirty="0"/>
              <a:t> application of sun light for medicinal purposes</a:t>
            </a:r>
          </a:p>
          <a:p>
            <a:r>
              <a:rPr lang="en-US" u="sng" dirty="0"/>
              <a:t>Phototherapy</a:t>
            </a:r>
            <a:r>
              <a:rPr lang="en-US" dirty="0"/>
              <a:t> artificial light source</a:t>
            </a:r>
          </a:p>
          <a:p>
            <a:r>
              <a:rPr lang="en-US" u="sng" dirty="0"/>
              <a:t>Chroma therapy </a:t>
            </a:r>
            <a:r>
              <a:rPr lang="en-US" dirty="0"/>
              <a:t>prescribed color light applied on the skin to various parts of the body</a:t>
            </a:r>
          </a:p>
          <a:p>
            <a:r>
              <a:rPr lang="en-US" u="sng" dirty="0"/>
              <a:t>Bright light or White light </a:t>
            </a:r>
            <a:r>
              <a:rPr lang="en-US" dirty="0"/>
              <a:t>therapy for SAD</a:t>
            </a:r>
          </a:p>
          <a:p>
            <a:r>
              <a:rPr lang="en-US" u="sng" dirty="0"/>
              <a:t>Blue light</a:t>
            </a:r>
            <a:r>
              <a:rPr lang="en-US" dirty="0"/>
              <a:t> therapy for neonatal jaundice treatments</a:t>
            </a:r>
          </a:p>
          <a:p>
            <a:r>
              <a:rPr lang="en-US" u="sng" dirty="0"/>
              <a:t>Photobiomodulation</a:t>
            </a:r>
            <a:r>
              <a:rPr lang="en-US" dirty="0"/>
              <a:t> or Low Level Laser Therapy (LLLT) near-</a:t>
            </a:r>
            <a:r>
              <a:rPr lang="en-US" dirty="0" err="1"/>
              <a:t>infared</a:t>
            </a:r>
            <a:endParaRPr lang="en-US" dirty="0"/>
          </a:p>
          <a:p>
            <a:r>
              <a:rPr lang="en-US" u="sng" dirty="0" err="1"/>
              <a:t>Actiontherapy</a:t>
            </a:r>
            <a:r>
              <a:rPr lang="en-US" dirty="0"/>
              <a:t> uses UV light</a:t>
            </a:r>
          </a:p>
          <a:p>
            <a:r>
              <a:rPr lang="en-US" u="sng" dirty="0"/>
              <a:t>Syntonics</a:t>
            </a:r>
            <a:r>
              <a:rPr lang="en-US" dirty="0"/>
              <a:t> – light therapy through the eyes</a:t>
            </a:r>
          </a:p>
          <a:p>
            <a:pPr lvl="1"/>
            <a:r>
              <a:rPr lang="en-US" dirty="0"/>
              <a:t>Means balance, balance of the autonomic nervous system between sympathetic and parasympathetic systems</a:t>
            </a:r>
          </a:p>
          <a:p>
            <a:pPr lvl="1"/>
            <a:endParaRPr lang="en-US" dirty="0"/>
          </a:p>
        </p:txBody>
      </p:sp>
    </p:spTree>
    <p:extLst>
      <p:ext uri="{BB962C8B-B14F-4D97-AF65-F5344CB8AC3E}">
        <p14:creationId xmlns:p14="http://schemas.microsoft.com/office/powerpoint/2010/main" val="293362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650F1-0741-45CE-BD93-283059E070CB}"/>
              </a:ext>
            </a:extLst>
          </p:cNvPr>
          <p:cNvSpPr>
            <a:spLocks noGrp="1"/>
          </p:cNvSpPr>
          <p:nvPr>
            <p:ph type="title"/>
          </p:nvPr>
        </p:nvSpPr>
        <p:spPr/>
        <p:txBody>
          <a:bodyPr/>
          <a:lstStyle/>
          <a:p>
            <a:pPr algn="ctr"/>
            <a:r>
              <a:rPr lang="en-US" dirty="0"/>
              <a:t>Ancient History</a:t>
            </a:r>
          </a:p>
        </p:txBody>
      </p:sp>
      <p:sp>
        <p:nvSpPr>
          <p:cNvPr id="3" name="Content Placeholder 2">
            <a:extLst>
              <a:ext uri="{FF2B5EF4-FFF2-40B4-BE49-F238E27FC236}">
                <a16:creationId xmlns:a16="http://schemas.microsoft.com/office/drawing/2014/main" id="{18227C60-9FED-43C6-A092-99C321EF8582}"/>
              </a:ext>
            </a:extLst>
          </p:cNvPr>
          <p:cNvSpPr>
            <a:spLocks noGrp="1"/>
          </p:cNvSpPr>
          <p:nvPr>
            <p:ph idx="1"/>
          </p:nvPr>
        </p:nvSpPr>
        <p:spPr/>
        <p:txBody>
          <a:bodyPr/>
          <a:lstStyle/>
          <a:p>
            <a:r>
              <a:rPr lang="en-US" dirty="0"/>
              <a:t>Solariums Greeks 450BC</a:t>
            </a:r>
          </a:p>
          <a:p>
            <a:r>
              <a:rPr lang="en-US" dirty="0"/>
              <a:t>Hippocrates of Kos “Father of Medicine”</a:t>
            </a:r>
          </a:p>
          <a:p>
            <a:pPr lvl="1"/>
            <a:r>
              <a:rPr lang="en-US" dirty="0"/>
              <a:t>Importance of light and heat</a:t>
            </a:r>
          </a:p>
          <a:p>
            <a:pPr lvl="1"/>
            <a:r>
              <a:rPr lang="en-US" dirty="0"/>
              <a:t>Used a crystal to cauterize wounds</a:t>
            </a:r>
          </a:p>
          <a:p>
            <a:r>
              <a:rPr lang="en-US" dirty="0"/>
              <a:t>Apollo – Sun God of healing, truth, and prophecy</a:t>
            </a:r>
          </a:p>
          <a:p>
            <a:pPr lvl="1"/>
            <a:r>
              <a:rPr lang="en-US" dirty="0"/>
              <a:t>His son Asclepius – god of medicine</a:t>
            </a:r>
          </a:p>
          <a:p>
            <a:endParaRPr lang="en-US" dirty="0"/>
          </a:p>
        </p:txBody>
      </p:sp>
    </p:spTree>
    <p:extLst>
      <p:ext uri="{BB962C8B-B14F-4D97-AF65-F5344CB8AC3E}">
        <p14:creationId xmlns:p14="http://schemas.microsoft.com/office/powerpoint/2010/main" val="1391168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DFFC-1EE7-40F6-9A14-39F4E3EC80D8}"/>
              </a:ext>
            </a:extLst>
          </p:cNvPr>
          <p:cNvSpPr>
            <a:spLocks noGrp="1"/>
          </p:cNvSpPr>
          <p:nvPr>
            <p:ph type="ctrTitle"/>
          </p:nvPr>
        </p:nvSpPr>
        <p:spPr/>
        <p:txBody>
          <a:bodyPr/>
          <a:lstStyle/>
          <a:p>
            <a:pPr algn="ctr"/>
            <a:r>
              <a:rPr lang="en-US" dirty="0"/>
              <a:t>Hermann Cohn, German Ophthalmologist 1869</a:t>
            </a:r>
          </a:p>
        </p:txBody>
      </p:sp>
      <p:sp>
        <p:nvSpPr>
          <p:cNvPr id="3" name="Content Placeholder 2">
            <a:extLst>
              <a:ext uri="{FF2B5EF4-FFF2-40B4-BE49-F238E27FC236}">
                <a16:creationId xmlns:a16="http://schemas.microsoft.com/office/drawing/2014/main" id="{C1D383CD-B6C5-4E88-A69E-88ADB4F492F8}"/>
              </a:ext>
            </a:extLst>
          </p:cNvPr>
          <p:cNvSpPr>
            <a:spLocks noGrp="1"/>
          </p:cNvSpPr>
          <p:nvPr>
            <p:ph type="subTitle" idx="1"/>
          </p:nvPr>
        </p:nvSpPr>
        <p:spPr/>
        <p:txBody>
          <a:bodyPr/>
          <a:lstStyle/>
          <a:p>
            <a:r>
              <a:rPr lang="en-US" dirty="0"/>
              <a:t>Established a link between the lack of light in the school rooms and </a:t>
            </a:r>
            <a:r>
              <a:rPr lang="en-US" b="1" i="1" dirty="0"/>
              <a:t>nearsightedness.</a:t>
            </a:r>
          </a:p>
        </p:txBody>
      </p:sp>
    </p:spTree>
    <p:extLst>
      <p:ext uri="{BB962C8B-B14F-4D97-AF65-F5344CB8AC3E}">
        <p14:creationId xmlns:p14="http://schemas.microsoft.com/office/powerpoint/2010/main" val="2323905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F832C6-CB19-A9C6-FD02-6A66E98F946C}"/>
              </a:ext>
            </a:extLst>
          </p:cNvPr>
          <p:cNvSpPr>
            <a:spLocks noGrp="1"/>
          </p:cNvSpPr>
          <p:nvPr>
            <p:ph type="ctrTitle"/>
          </p:nvPr>
        </p:nvSpPr>
        <p:spPr/>
        <p:txBody>
          <a:bodyPr/>
          <a:lstStyle/>
          <a:p>
            <a:r>
              <a:rPr lang="en-US" dirty="0"/>
              <a:t>“Bad Light”</a:t>
            </a:r>
            <a:br>
              <a:rPr lang="en-US" dirty="0"/>
            </a:br>
            <a:r>
              <a:rPr lang="en-US" dirty="0"/>
              <a:t>Dr. John Nash Ott</a:t>
            </a:r>
          </a:p>
        </p:txBody>
      </p:sp>
      <p:sp>
        <p:nvSpPr>
          <p:cNvPr id="5" name="Subtitle 4">
            <a:extLst>
              <a:ext uri="{FF2B5EF4-FFF2-40B4-BE49-F238E27FC236}">
                <a16:creationId xmlns:a16="http://schemas.microsoft.com/office/drawing/2014/main" id="{4EAB185F-F49C-724E-BEF6-0E20E602C949}"/>
              </a:ext>
            </a:extLst>
          </p:cNvPr>
          <p:cNvSpPr>
            <a:spLocks noGrp="1"/>
          </p:cNvSpPr>
          <p:nvPr>
            <p:ph type="subTitle" idx="1"/>
          </p:nvPr>
        </p:nvSpPr>
        <p:spPr/>
        <p:txBody>
          <a:bodyPr/>
          <a:lstStyle/>
          <a:p>
            <a:endParaRPr lang="en-US" dirty="0"/>
          </a:p>
          <a:p>
            <a:r>
              <a:rPr lang="en-US" dirty="0">
                <a:hlinkClick r:id="rId2"/>
              </a:rPr>
              <a:t>https://www.youtube.com/watch?v=48WbF-qOQc4&amp;t</a:t>
            </a:r>
            <a:r>
              <a:rPr lang="en-US" dirty="0"/>
              <a:t> </a:t>
            </a:r>
          </a:p>
        </p:txBody>
      </p:sp>
    </p:spTree>
    <p:extLst>
      <p:ext uri="{BB962C8B-B14F-4D97-AF65-F5344CB8AC3E}">
        <p14:creationId xmlns:p14="http://schemas.microsoft.com/office/powerpoint/2010/main" val="2202304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23EB8-72C7-4878-9B94-60BE3B57C897}"/>
              </a:ext>
            </a:extLst>
          </p:cNvPr>
          <p:cNvSpPr>
            <a:spLocks noGrp="1"/>
          </p:cNvSpPr>
          <p:nvPr>
            <p:ph type="title"/>
          </p:nvPr>
        </p:nvSpPr>
        <p:spPr/>
        <p:txBody>
          <a:bodyPr/>
          <a:lstStyle/>
          <a:p>
            <a:pPr algn="ctr"/>
            <a:r>
              <a:rPr lang="en-US" dirty="0"/>
              <a:t>Modes of light’s Influence</a:t>
            </a:r>
          </a:p>
        </p:txBody>
      </p:sp>
      <p:sp>
        <p:nvSpPr>
          <p:cNvPr id="3" name="Content Placeholder 2">
            <a:extLst>
              <a:ext uri="{FF2B5EF4-FFF2-40B4-BE49-F238E27FC236}">
                <a16:creationId xmlns:a16="http://schemas.microsoft.com/office/drawing/2014/main" id="{805D6C80-B59D-4806-801D-A084B94041CC}"/>
              </a:ext>
            </a:extLst>
          </p:cNvPr>
          <p:cNvSpPr>
            <a:spLocks noGrp="1"/>
          </p:cNvSpPr>
          <p:nvPr>
            <p:ph idx="1"/>
          </p:nvPr>
        </p:nvSpPr>
        <p:spPr/>
        <p:txBody>
          <a:bodyPr/>
          <a:lstStyle/>
          <a:p>
            <a:r>
              <a:rPr lang="en-US" dirty="0"/>
              <a:t>Biophysical</a:t>
            </a:r>
          </a:p>
          <a:p>
            <a:pPr lvl="1"/>
            <a:r>
              <a:rPr lang="en-US" dirty="0"/>
              <a:t>Effects on biochemistry, visual, and hormonal systems</a:t>
            </a:r>
          </a:p>
          <a:p>
            <a:r>
              <a:rPr lang="en-US" dirty="0"/>
              <a:t>Energetic</a:t>
            </a:r>
          </a:p>
          <a:p>
            <a:pPr lvl="1"/>
            <a:r>
              <a:rPr lang="en-US" dirty="0"/>
              <a:t>Effects on the subtle energy fields of the body; meridians and chakras </a:t>
            </a:r>
          </a:p>
          <a:p>
            <a:r>
              <a:rPr lang="en-US" dirty="0"/>
              <a:t>Psychological</a:t>
            </a:r>
          </a:p>
          <a:p>
            <a:pPr lvl="1"/>
            <a:r>
              <a:rPr lang="en-US" dirty="0"/>
              <a:t>Subjective effects of mind and body</a:t>
            </a:r>
          </a:p>
        </p:txBody>
      </p:sp>
    </p:spTree>
    <p:extLst>
      <p:ext uri="{BB962C8B-B14F-4D97-AF65-F5344CB8AC3E}">
        <p14:creationId xmlns:p14="http://schemas.microsoft.com/office/powerpoint/2010/main" val="2822332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10211</TotalTime>
  <Words>2001</Words>
  <Application>Microsoft Office PowerPoint</Application>
  <PresentationFormat>Widescreen</PresentationFormat>
  <Paragraphs>200</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History of Light Therapy</vt:lpstr>
      <vt:lpstr>Why History?</vt:lpstr>
      <vt:lpstr>Take Home</vt:lpstr>
      <vt:lpstr>Acknowledgements: </vt:lpstr>
      <vt:lpstr>Types of Light Therapy</vt:lpstr>
      <vt:lpstr>Ancient History</vt:lpstr>
      <vt:lpstr>Hermann Cohn, German Ophthalmologist 1869</vt:lpstr>
      <vt:lpstr>“Bad Light” Dr. John Nash Ott</vt:lpstr>
      <vt:lpstr>Modes of light’s Influence</vt:lpstr>
      <vt:lpstr>“The Syntonic Principle It’s Relation to Health and Ocular Problems” by Harry Riley Spitler, D.O.S., M.D., M.S. Ph.D.</vt:lpstr>
      <vt:lpstr>The Syntonic Study</vt:lpstr>
      <vt:lpstr>Responses in the Study</vt:lpstr>
      <vt:lpstr>Spitler’s Final Statements page 208</vt:lpstr>
      <vt:lpstr>“The Golden Age Of Light Therapy” 1860 to 1938 By Psychologist Brian Breiling</vt:lpstr>
      <vt:lpstr>Historical Roots I</vt:lpstr>
      <vt:lpstr>Historical Roots II</vt:lpstr>
      <vt:lpstr>John Downing, O.D., Ph.D. 2012 History of Light Therapy</vt:lpstr>
      <vt:lpstr>Albert Einstein “Light is Energy”</vt:lpstr>
      <vt:lpstr>History of Light Science</vt:lpstr>
      <vt:lpstr>“Let There Be Light” Darius Dinshah, S-C N. page 31</vt:lpstr>
      <vt:lpstr>The Resistance</vt:lpstr>
      <vt:lpstr>“Era of Darkness” 1938 to 1980 coined by Psychologist Brian Breiling (1996)</vt:lpstr>
      <vt:lpstr>Dinshah’s Struggles</vt:lpstr>
      <vt:lpstr>Dinshah’s Triumph  Kate Baldwin MD (1855-1935)</vt:lpstr>
      <vt:lpstr>“The New Age of Light”  1980 to present By Psychologist Brian Breiling</vt:lpstr>
      <vt:lpstr>Light Research Acceleration</vt:lpstr>
      <vt:lpstr>Energy Medicine – Today’s Frontier</vt:lpstr>
      <vt:lpstr>Readings and More Study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Light Therapy</dc:title>
  <dc:creator>Hans Lessmann</dc:creator>
  <cp:lastModifiedBy>IRENE</cp:lastModifiedBy>
  <cp:revision>16</cp:revision>
  <cp:lastPrinted>2022-03-27T16:51:44Z</cp:lastPrinted>
  <dcterms:created xsi:type="dcterms:W3CDTF">2022-03-23T15:37:17Z</dcterms:created>
  <dcterms:modified xsi:type="dcterms:W3CDTF">2024-04-17T15:00:29Z</dcterms:modified>
</cp:coreProperties>
</file>